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493" r:id="rId2"/>
    <p:sldId id="390" r:id="rId3"/>
    <p:sldId id="494" r:id="rId4"/>
    <p:sldId id="388" r:id="rId5"/>
    <p:sldId id="328" r:id="rId6"/>
    <p:sldId id="397" r:id="rId7"/>
    <p:sldId id="392" r:id="rId8"/>
    <p:sldId id="330" r:id="rId9"/>
    <p:sldId id="391" r:id="rId10"/>
    <p:sldId id="393" r:id="rId11"/>
    <p:sldId id="394" r:id="rId12"/>
    <p:sldId id="296" r:id="rId13"/>
    <p:sldId id="275" r:id="rId14"/>
    <p:sldId id="496" r:id="rId15"/>
    <p:sldId id="362" r:id="rId16"/>
    <p:sldId id="398" r:id="rId17"/>
    <p:sldId id="336" r:id="rId18"/>
    <p:sldId id="332" r:id="rId19"/>
    <p:sldId id="337" r:id="rId20"/>
    <p:sldId id="399" r:id="rId21"/>
    <p:sldId id="395" r:id="rId22"/>
    <p:sldId id="400" r:id="rId23"/>
    <p:sldId id="401" r:id="rId24"/>
    <p:sldId id="402" r:id="rId25"/>
    <p:sldId id="403" r:id="rId26"/>
    <p:sldId id="404" r:id="rId27"/>
    <p:sldId id="405" r:id="rId28"/>
    <p:sldId id="406" r:id="rId29"/>
    <p:sldId id="407" r:id="rId30"/>
    <p:sldId id="408" r:id="rId31"/>
    <p:sldId id="409" r:id="rId32"/>
    <p:sldId id="281" r:id="rId33"/>
    <p:sldId id="358" r:id="rId34"/>
    <p:sldId id="284" r:id="rId35"/>
    <p:sldId id="297" r:id="rId36"/>
    <p:sldId id="302" r:id="rId37"/>
    <p:sldId id="303" r:id="rId38"/>
    <p:sldId id="304" r:id="rId39"/>
    <p:sldId id="324" r:id="rId40"/>
    <p:sldId id="309" r:id="rId41"/>
    <p:sldId id="310" r:id="rId42"/>
    <p:sldId id="326" r:id="rId43"/>
    <p:sldId id="311" r:id="rId44"/>
    <p:sldId id="323" r:id="rId45"/>
    <p:sldId id="385" r:id="rId46"/>
    <p:sldId id="366" r:id="rId47"/>
    <p:sldId id="371" r:id="rId48"/>
    <p:sldId id="374" r:id="rId49"/>
    <p:sldId id="495" r:id="rId50"/>
    <p:sldId id="502" r:id="rId51"/>
    <p:sldId id="497" r:id="rId52"/>
    <p:sldId id="505" r:id="rId53"/>
    <p:sldId id="504" r:id="rId54"/>
    <p:sldId id="498" r:id="rId55"/>
    <p:sldId id="499" r:id="rId56"/>
    <p:sldId id="506" r:id="rId57"/>
    <p:sldId id="510" r:id="rId58"/>
    <p:sldId id="508" r:id="rId59"/>
    <p:sldId id="511" r:id="rId60"/>
    <p:sldId id="512" r:id="rId61"/>
    <p:sldId id="501" r:id="rId62"/>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B752E-54FD-4A4B-A1C5-908412250A60}" v="30" dt="2021-09-20T09:39:27.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05"/>
    <p:restoredTop sz="96327"/>
  </p:normalViewPr>
  <p:slideViewPr>
    <p:cSldViewPr snapToGrid="0" snapToObjects="1">
      <p:cViewPr varScale="1">
        <p:scale>
          <a:sx n="167" d="100"/>
          <a:sy n="167" d="100"/>
        </p:scale>
        <p:origin x="200" y="76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3FAC0-858C-2346-BA47-CB3B41D862FF}" type="datetimeFigureOut">
              <a:rPr lang="en-NO" smtClean="0"/>
              <a:t>20/09/2021</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5475A-F156-4842-B9D2-CA513B1F9155}" type="slidenum">
              <a:rPr lang="en-NO" smtClean="0"/>
              <a:t>‹#›</a:t>
            </a:fld>
            <a:endParaRPr lang="en-NO"/>
          </a:p>
        </p:txBody>
      </p:sp>
    </p:spTree>
    <p:extLst>
      <p:ext uri="{BB962C8B-B14F-4D97-AF65-F5344CB8AC3E}">
        <p14:creationId xmlns:p14="http://schemas.microsoft.com/office/powerpoint/2010/main" val="1497146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C60A370B-5039-1044-BE3B-626BDE3F0426}" type="slidenum">
              <a:rPr lang="nb-NO" smtClean="0"/>
              <a:t>1</a:t>
            </a:fld>
            <a:endParaRPr lang="nb-NO" dirty="0"/>
          </a:p>
        </p:txBody>
      </p:sp>
    </p:spTree>
    <p:extLst>
      <p:ext uri="{BB962C8B-B14F-4D97-AF65-F5344CB8AC3E}">
        <p14:creationId xmlns:p14="http://schemas.microsoft.com/office/powerpoint/2010/main" val="2889296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31</a:t>
            </a:fld>
            <a:endParaRPr lang="en-US"/>
          </a:p>
        </p:txBody>
      </p:sp>
    </p:spTree>
    <p:extLst>
      <p:ext uri="{BB962C8B-B14F-4D97-AF65-F5344CB8AC3E}">
        <p14:creationId xmlns:p14="http://schemas.microsoft.com/office/powerpoint/2010/main" val="4000632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9D52A784-EF6D-CD4F-9DD7-2B37812D1AAE}" type="slidenum">
              <a:rPr lang="en-NO" smtClean="0"/>
              <a:t>53</a:t>
            </a:fld>
            <a:endParaRPr lang="en-NO"/>
          </a:p>
        </p:txBody>
      </p:sp>
    </p:spTree>
    <p:extLst>
      <p:ext uri="{BB962C8B-B14F-4D97-AF65-F5344CB8AC3E}">
        <p14:creationId xmlns:p14="http://schemas.microsoft.com/office/powerpoint/2010/main" val="2722025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5A60DFC-D055-8843-9682-BC8247EEDD3A}" type="slidenum">
              <a:rPr lang="en-NO" smtClean="0"/>
              <a:t>60</a:t>
            </a:fld>
            <a:endParaRPr lang="en-NO"/>
          </a:p>
        </p:txBody>
      </p:sp>
    </p:spTree>
    <p:extLst>
      <p:ext uri="{BB962C8B-B14F-4D97-AF65-F5344CB8AC3E}">
        <p14:creationId xmlns:p14="http://schemas.microsoft.com/office/powerpoint/2010/main" val="890656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23</a:t>
            </a:fld>
            <a:endParaRPr lang="en-US"/>
          </a:p>
        </p:txBody>
      </p:sp>
    </p:spTree>
    <p:extLst>
      <p:ext uri="{BB962C8B-B14F-4D97-AF65-F5344CB8AC3E}">
        <p14:creationId xmlns:p14="http://schemas.microsoft.com/office/powerpoint/2010/main" val="406977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24</a:t>
            </a:fld>
            <a:endParaRPr lang="en-US"/>
          </a:p>
        </p:txBody>
      </p:sp>
    </p:spTree>
    <p:extLst>
      <p:ext uri="{BB962C8B-B14F-4D97-AF65-F5344CB8AC3E}">
        <p14:creationId xmlns:p14="http://schemas.microsoft.com/office/powerpoint/2010/main" val="623992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25</a:t>
            </a:fld>
            <a:endParaRPr lang="en-US"/>
          </a:p>
        </p:txBody>
      </p:sp>
    </p:spTree>
    <p:extLst>
      <p:ext uri="{BB962C8B-B14F-4D97-AF65-F5344CB8AC3E}">
        <p14:creationId xmlns:p14="http://schemas.microsoft.com/office/powerpoint/2010/main" val="2721894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26</a:t>
            </a:fld>
            <a:endParaRPr lang="en-US"/>
          </a:p>
        </p:txBody>
      </p:sp>
    </p:spTree>
    <p:extLst>
      <p:ext uri="{BB962C8B-B14F-4D97-AF65-F5344CB8AC3E}">
        <p14:creationId xmlns:p14="http://schemas.microsoft.com/office/powerpoint/2010/main" val="3789248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27</a:t>
            </a:fld>
            <a:endParaRPr lang="en-US"/>
          </a:p>
        </p:txBody>
      </p:sp>
    </p:spTree>
    <p:extLst>
      <p:ext uri="{BB962C8B-B14F-4D97-AF65-F5344CB8AC3E}">
        <p14:creationId xmlns:p14="http://schemas.microsoft.com/office/powerpoint/2010/main" val="3201612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28</a:t>
            </a:fld>
            <a:endParaRPr lang="en-US"/>
          </a:p>
        </p:txBody>
      </p:sp>
    </p:spTree>
    <p:extLst>
      <p:ext uri="{BB962C8B-B14F-4D97-AF65-F5344CB8AC3E}">
        <p14:creationId xmlns:p14="http://schemas.microsoft.com/office/powerpoint/2010/main" val="4213519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29</a:t>
            </a:fld>
            <a:endParaRPr lang="en-US"/>
          </a:p>
        </p:txBody>
      </p:sp>
    </p:spTree>
    <p:extLst>
      <p:ext uri="{BB962C8B-B14F-4D97-AF65-F5344CB8AC3E}">
        <p14:creationId xmlns:p14="http://schemas.microsoft.com/office/powerpoint/2010/main" val="2857842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5186C106-4089-BB4D-9FF0-DF66D6CD0B2C}" type="slidenum">
              <a:rPr lang="en-US" smtClean="0"/>
              <a:t>30</a:t>
            </a:fld>
            <a:endParaRPr lang="en-US"/>
          </a:p>
        </p:txBody>
      </p:sp>
    </p:spTree>
    <p:extLst>
      <p:ext uri="{BB962C8B-B14F-4D97-AF65-F5344CB8AC3E}">
        <p14:creationId xmlns:p14="http://schemas.microsoft.com/office/powerpoint/2010/main" val="1432998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21B59-AEE7-D749-AF02-51D51B2F78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O"/>
          </a:p>
        </p:txBody>
      </p:sp>
      <p:sp>
        <p:nvSpPr>
          <p:cNvPr id="3" name="Subtitle 2">
            <a:extLst>
              <a:ext uri="{FF2B5EF4-FFF2-40B4-BE49-F238E27FC236}">
                <a16:creationId xmlns:a16="http://schemas.microsoft.com/office/drawing/2014/main" id="{1C8BA1B7-4481-2C46-BD94-F7CA87AA0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9C06013C-4624-554E-BE53-5B1640DE5FF8}"/>
              </a:ext>
            </a:extLst>
          </p:cNvPr>
          <p:cNvSpPr>
            <a:spLocks noGrp="1"/>
          </p:cNvSpPr>
          <p:nvPr>
            <p:ph type="dt" sz="half" idx="10"/>
          </p:nvPr>
        </p:nvSpPr>
        <p:spPr/>
        <p:txBody>
          <a:bodyPr/>
          <a:lstStyle/>
          <a:p>
            <a:fld id="{21968298-B4F7-CB4E-A096-362349F6DFC4}" type="datetimeFigureOut">
              <a:rPr lang="en-NO" smtClean="0"/>
              <a:t>20/09/2021</a:t>
            </a:fld>
            <a:endParaRPr lang="en-NO"/>
          </a:p>
        </p:txBody>
      </p:sp>
      <p:sp>
        <p:nvSpPr>
          <p:cNvPr id="5" name="Footer Placeholder 4">
            <a:extLst>
              <a:ext uri="{FF2B5EF4-FFF2-40B4-BE49-F238E27FC236}">
                <a16:creationId xmlns:a16="http://schemas.microsoft.com/office/drawing/2014/main" id="{F8186A43-736F-F245-8311-1166EEA26BF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673B0610-7FF2-D845-BDBD-1C305930A282}"/>
              </a:ext>
            </a:extLst>
          </p:cNvPr>
          <p:cNvSpPr>
            <a:spLocks noGrp="1"/>
          </p:cNvSpPr>
          <p:nvPr>
            <p:ph type="sldNum" sz="quarter" idx="12"/>
          </p:nvPr>
        </p:nvSpPr>
        <p:spPr/>
        <p:txBody>
          <a:bodyPr/>
          <a:lstStyle/>
          <a:p>
            <a:fld id="{1842CFE9-01BA-AC41-ABD0-3B3DB3CB3E30}" type="slidenum">
              <a:rPr lang="en-NO" smtClean="0"/>
              <a:t>‹#›</a:t>
            </a:fld>
            <a:endParaRPr lang="en-NO"/>
          </a:p>
        </p:txBody>
      </p:sp>
    </p:spTree>
    <p:extLst>
      <p:ext uri="{BB962C8B-B14F-4D97-AF65-F5344CB8AC3E}">
        <p14:creationId xmlns:p14="http://schemas.microsoft.com/office/powerpoint/2010/main" val="228910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10777-68E6-3A4D-82FA-7E6290A3DC0D}"/>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5D46124C-5DEB-BE42-8FC8-1C9C118DE37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E4426CF2-D7AB-674D-8A19-8432F086161F}"/>
              </a:ext>
            </a:extLst>
          </p:cNvPr>
          <p:cNvSpPr>
            <a:spLocks noGrp="1"/>
          </p:cNvSpPr>
          <p:nvPr>
            <p:ph type="dt" sz="half" idx="10"/>
          </p:nvPr>
        </p:nvSpPr>
        <p:spPr/>
        <p:txBody>
          <a:bodyPr/>
          <a:lstStyle/>
          <a:p>
            <a:fld id="{21968298-B4F7-CB4E-A096-362349F6DFC4}" type="datetimeFigureOut">
              <a:rPr lang="en-NO" smtClean="0"/>
              <a:t>20/09/2021</a:t>
            </a:fld>
            <a:endParaRPr lang="en-NO"/>
          </a:p>
        </p:txBody>
      </p:sp>
      <p:sp>
        <p:nvSpPr>
          <p:cNvPr id="5" name="Footer Placeholder 4">
            <a:extLst>
              <a:ext uri="{FF2B5EF4-FFF2-40B4-BE49-F238E27FC236}">
                <a16:creationId xmlns:a16="http://schemas.microsoft.com/office/drawing/2014/main" id="{8D7D9FE8-27ED-224E-929D-6906D96586A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3D0E4CF1-47F6-C048-BA32-F49AF8172DF9}"/>
              </a:ext>
            </a:extLst>
          </p:cNvPr>
          <p:cNvSpPr>
            <a:spLocks noGrp="1"/>
          </p:cNvSpPr>
          <p:nvPr>
            <p:ph type="sldNum" sz="quarter" idx="12"/>
          </p:nvPr>
        </p:nvSpPr>
        <p:spPr/>
        <p:txBody>
          <a:bodyPr/>
          <a:lstStyle/>
          <a:p>
            <a:fld id="{1842CFE9-01BA-AC41-ABD0-3B3DB3CB3E30}" type="slidenum">
              <a:rPr lang="en-NO" smtClean="0"/>
              <a:t>‹#›</a:t>
            </a:fld>
            <a:endParaRPr lang="en-NO"/>
          </a:p>
        </p:txBody>
      </p:sp>
    </p:spTree>
    <p:extLst>
      <p:ext uri="{BB962C8B-B14F-4D97-AF65-F5344CB8AC3E}">
        <p14:creationId xmlns:p14="http://schemas.microsoft.com/office/powerpoint/2010/main" val="240821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AC4481-B318-F646-9E90-F6490ABC7CC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A0446283-F3FF-E046-BC2A-8739AEC67B9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8FF368D7-F813-DB4F-8272-6B62842462D6}"/>
              </a:ext>
            </a:extLst>
          </p:cNvPr>
          <p:cNvSpPr>
            <a:spLocks noGrp="1"/>
          </p:cNvSpPr>
          <p:nvPr>
            <p:ph type="dt" sz="half" idx="10"/>
          </p:nvPr>
        </p:nvSpPr>
        <p:spPr/>
        <p:txBody>
          <a:bodyPr/>
          <a:lstStyle/>
          <a:p>
            <a:fld id="{21968298-B4F7-CB4E-A096-362349F6DFC4}" type="datetimeFigureOut">
              <a:rPr lang="en-NO" smtClean="0"/>
              <a:t>20/09/2021</a:t>
            </a:fld>
            <a:endParaRPr lang="en-NO"/>
          </a:p>
        </p:txBody>
      </p:sp>
      <p:sp>
        <p:nvSpPr>
          <p:cNvPr id="5" name="Footer Placeholder 4">
            <a:extLst>
              <a:ext uri="{FF2B5EF4-FFF2-40B4-BE49-F238E27FC236}">
                <a16:creationId xmlns:a16="http://schemas.microsoft.com/office/drawing/2014/main" id="{B0185D8D-8C5B-114B-88B4-955A262FBF8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F101538-FE65-0646-8039-48EE2B01980B}"/>
              </a:ext>
            </a:extLst>
          </p:cNvPr>
          <p:cNvSpPr>
            <a:spLocks noGrp="1"/>
          </p:cNvSpPr>
          <p:nvPr>
            <p:ph type="sldNum" sz="quarter" idx="12"/>
          </p:nvPr>
        </p:nvSpPr>
        <p:spPr/>
        <p:txBody>
          <a:bodyPr/>
          <a:lstStyle/>
          <a:p>
            <a:fld id="{1842CFE9-01BA-AC41-ABD0-3B3DB3CB3E30}" type="slidenum">
              <a:rPr lang="en-NO" smtClean="0"/>
              <a:t>‹#›</a:t>
            </a:fld>
            <a:endParaRPr lang="en-NO"/>
          </a:p>
        </p:txBody>
      </p:sp>
    </p:spTree>
    <p:extLst>
      <p:ext uri="{BB962C8B-B14F-4D97-AF65-F5344CB8AC3E}">
        <p14:creationId xmlns:p14="http://schemas.microsoft.com/office/powerpoint/2010/main" val="179445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8" name="Title 7"/>
          <p:cNvSpPr>
            <a:spLocks noGrp="1"/>
          </p:cNvSpPr>
          <p:nvPr>
            <p:ph type="title" hasCustomPrompt="1"/>
          </p:nvPr>
        </p:nvSpPr>
        <p:spPr>
          <a:xfrm>
            <a:off x="1054464" y="1118585"/>
            <a:ext cx="6012000" cy="1811813"/>
          </a:xfrm>
        </p:spPr>
        <p:txBody>
          <a:bodyPr lIns="0" anchor="b">
            <a:normAutofit/>
          </a:bodyPr>
          <a:lstStyle>
            <a:lvl1pPr>
              <a:defRPr sz="2400" baseline="0">
                <a:solidFill>
                  <a:schemeClr val="bg1"/>
                </a:solidFill>
              </a:defRPr>
            </a:lvl1pPr>
          </a:lstStyle>
          <a:p>
            <a:r>
              <a:rPr lang="en-US" noProof="0" dirty="0"/>
              <a:t>Document title</a:t>
            </a:r>
          </a:p>
        </p:txBody>
      </p:sp>
      <p:sp>
        <p:nvSpPr>
          <p:cNvPr id="4" name="Text Placeholder 3"/>
          <p:cNvSpPr>
            <a:spLocks noGrp="1"/>
          </p:cNvSpPr>
          <p:nvPr>
            <p:ph type="body" sz="quarter" idx="12" hasCustomPrompt="1"/>
          </p:nvPr>
        </p:nvSpPr>
        <p:spPr>
          <a:xfrm>
            <a:off x="1054464" y="2942591"/>
            <a:ext cx="6012000" cy="1126695"/>
          </a:xfr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dirty="0"/>
              <a:t>Subtitle</a:t>
            </a:r>
          </a:p>
        </p:txBody>
      </p:sp>
      <p:sp>
        <p:nvSpPr>
          <p:cNvPr id="3" name="Subtitle 2"/>
          <p:cNvSpPr>
            <a:spLocks noGrp="1"/>
          </p:cNvSpPr>
          <p:nvPr>
            <p:ph type="subTitle" idx="1" hasCustomPrompt="1"/>
          </p:nvPr>
        </p:nvSpPr>
        <p:spPr>
          <a:xfrm>
            <a:off x="1054464" y="4208016"/>
            <a:ext cx="6012000" cy="1454784"/>
          </a:xfr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Author’s name and last name</a:t>
            </a:r>
          </a:p>
        </p:txBody>
      </p:sp>
      <p:sp>
        <p:nvSpPr>
          <p:cNvPr id="6" name="Text Placeholder 5"/>
          <p:cNvSpPr>
            <a:spLocks noGrp="1"/>
          </p:cNvSpPr>
          <p:nvPr>
            <p:ph type="body" sz="quarter" idx="13" hasCustomPrompt="1"/>
          </p:nvPr>
        </p:nvSpPr>
        <p:spPr>
          <a:xfrm>
            <a:off x="1054464" y="5674992"/>
            <a:ext cx="6012000" cy="746878"/>
          </a:xfr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dirty="0"/>
              <a:t>Address</a:t>
            </a:r>
          </a:p>
        </p:txBody>
      </p:sp>
      <p:sp>
        <p:nvSpPr>
          <p:cNvPr id="9"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dirty="0"/>
              <a:t>Click the icon below to add a picture</a:t>
            </a:r>
          </a:p>
        </p:txBody>
      </p:sp>
    </p:spTree>
    <p:extLst>
      <p:ext uri="{BB962C8B-B14F-4D97-AF65-F5344CB8AC3E}">
        <p14:creationId xmlns:p14="http://schemas.microsoft.com/office/powerpoint/2010/main" val="2311378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
        <p:nvSpPr>
          <p:cNvPr id="2" name="Tittel 1"/>
          <p:cNvSpPr>
            <a:spLocks noGrp="1"/>
          </p:cNvSpPr>
          <p:nvPr>
            <p:ph type="ctrTitle"/>
          </p:nvPr>
        </p:nvSpPr>
        <p:spPr>
          <a:xfrm>
            <a:off x="914400" y="1910409"/>
            <a:ext cx="6579139" cy="1470025"/>
          </a:xfrm>
        </p:spPr>
        <p:txBody>
          <a:bodyPr/>
          <a:lstStyle/>
          <a:p>
            <a:r>
              <a:rPr lang="en-US" noProof="0"/>
              <a:t>Click to edit Master title style</a:t>
            </a:r>
            <a:endParaRPr lang="nb-NO" noProof="0"/>
          </a:p>
        </p:txBody>
      </p:sp>
      <p:sp>
        <p:nvSpPr>
          <p:cNvPr id="3" name="Undertittel 2"/>
          <p:cNvSpPr>
            <a:spLocks noGrp="1"/>
          </p:cNvSpPr>
          <p:nvPr>
            <p:ph type="subTitle" idx="1"/>
          </p:nvPr>
        </p:nvSpPr>
        <p:spPr>
          <a:xfrm>
            <a:off x="925821" y="3606172"/>
            <a:ext cx="6234376" cy="1752600"/>
          </a:xfrm>
        </p:spPr>
        <p:txBody>
          <a:bodyPr>
            <a:normAutofit/>
          </a:bodyPr>
          <a:lstStyle>
            <a:lvl1pPr marL="0" indent="0" algn="l">
              <a:buNone/>
              <a:defRPr sz="1867">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endParaRPr lang="nb-NO" noProof="0"/>
          </a:p>
        </p:txBody>
      </p:sp>
      <p:cxnSp>
        <p:nvCxnSpPr>
          <p:cNvPr id="28" name="Rett linje 27"/>
          <p:cNvCxnSpPr/>
          <p:nvPr userDrawn="1"/>
        </p:nvCxnSpPr>
        <p:spPr>
          <a:xfrm>
            <a:off x="1054100" y="3490439"/>
            <a:ext cx="6106096"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Bild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 y="4"/>
            <a:ext cx="1577605" cy="2639603"/>
          </a:xfrm>
          <a:prstGeom prst="rect">
            <a:avLst/>
          </a:prstGeom>
        </p:spPr>
      </p:pic>
      <p:pic>
        <p:nvPicPr>
          <p:cNvPr id="14" name="Bilde 13" descr="LogoNorsk.png"/>
          <p:cNvPicPr>
            <a:picLocks noChangeAspect="1"/>
          </p:cNvPicPr>
          <p:nvPr userDrawn="1"/>
        </p:nvPicPr>
        <p:blipFill>
          <a:blip r:embed="rId4"/>
          <a:stretch>
            <a:fillRect/>
          </a:stretch>
        </p:blipFill>
        <p:spPr>
          <a:xfrm>
            <a:off x="11150722" y="5845678"/>
            <a:ext cx="725295" cy="710340"/>
          </a:xfrm>
          <a:prstGeom prst="rect">
            <a:avLst/>
          </a:prstGeom>
        </p:spPr>
      </p:pic>
      <p:cxnSp>
        <p:nvCxnSpPr>
          <p:cNvPr id="16" name="Rett linje 15"/>
          <p:cNvCxnSpPr/>
          <p:nvPr userDrawn="1"/>
        </p:nvCxnSpPr>
        <p:spPr>
          <a:xfrm flipV="1">
            <a:off x="3318525" y="2883159"/>
            <a:ext cx="8873476" cy="3974852"/>
          </a:xfrm>
          <a:prstGeom prst="line">
            <a:avLst/>
          </a:prstGeom>
          <a:ln w="25400" cap="flat" cmpd="sng" algn="ctr">
            <a:solidFill>
              <a:schemeClr val="accent6">
                <a:lumMod val="20000"/>
                <a:lumOff val="80000"/>
                <a:alpha val="37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Rett linje 18"/>
          <p:cNvCxnSpPr/>
          <p:nvPr userDrawn="1"/>
        </p:nvCxnSpPr>
        <p:spPr>
          <a:xfrm rot="16200000" flipH="1">
            <a:off x="6820161" y="2639430"/>
            <a:ext cx="5730417" cy="2706740"/>
          </a:xfrm>
          <a:prstGeom prst="line">
            <a:avLst/>
          </a:prstGeom>
          <a:ln w="19050" cap="flat" cmpd="sng" algn="ctr">
            <a:solidFill>
              <a:schemeClr val="accent6">
                <a:lumMod val="20000"/>
                <a:lumOff val="80000"/>
                <a:alpha val="4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Rett linje 19"/>
          <p:cNvCxnSpPr/>
          <p:nvPr userDrawn="1"/>
        </p:nvCxnSpPr>
        <p:spPr>
          <a:xfrm>
            <a:off x="7558648" y="3055625"/>
            <a:ext cx="4633353" cy="1842947"/>
          </a:xfrm>
          <a:prstGeom prst="line">
            <a:avLst/>
          </a:prstGeom>
          <a:ln w="19050" cap="flat" cmpd="sng" algn="ctr">
            <a:solidFill>
              <a:schemeClr val="accent6">
                <a:lumMod val="20000"/>
                <a:lumOff val="80000"/>
                <a:alpha val="19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Rett linje 20"/>
          <p:cNvCxnSpPr/>
          <p:nvPr userDrawn="1"/>
        </p:nvCxnSpPr>
        <p:spPr>
          <a:xfrm flipH="1">
            <a:off x="6171216" y="-111967"/>
            <a:ext cx="2658800" cy="6969977"/>
          </a:xfrm>
          <a:prstGeom prst="line">
            <a:avLst/>
          </a:prstGeom>
          <a:ln w="50800" cap="flat" cmpd="sng" algn="ctr">
            <a:solidFill>
              <a:srgbClr val="00739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4851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3DC40-1039-2347-9139-63CACEC79F37}"/>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CB1C3977-63C5-E94B-BCFF-0377FAB4D6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C79DEE6-A773-224A-B21A-9A877A57A162}"/>
              </a:ext>
            </a:extLst>
          </p:cNvPr>
          <p:cNvSpPr>
            <a:spLocks noGrp="1"/>
          </p:cNvSpPr>
          <p:nvPr>
            <p:ph type="dt" sz="half" idx="10"/>
          </p:nvPr>
        </p:nvSpPr>
        <p:spPr/>
        <p:txBody>
          <a:bodyPr/>
          <a:lstStyle/>
          <a:p>
            <a:fld id="{21968298-B4F7-CB4E-A096-362349F6DFC4}" type="datetimeFigureOut">
              <a:rPr lang="en-NO" smtClean="0"/>
              <a:t>20/09/2021</a:t>
            </a:fld>
            <a:endParaRPr lang="en-NO"/>
          </a:p>
        </p:txBody>
      </p:sp>
      <p:sp>
        <p:nvSpPr>
          <p:cNvPr id="5" name="Footer Placeholder 4">
            <a:extLst>
              <a:ext uri="{FF2B5EF4-FFF2-40B4-BE49-F238E27FC236}">
                <a16:creationId xmlns:a16="http://schemas.microsoft.com/office/drawing/2014/main" id="{9C2839CA-B11C-234D-8AC5-2B735648575C}"/>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00384514-48A2-DF4F-B58C-9ED79EB2608A}"/>
              </a:ext>
            </a:extLst>
          </p:cNvPr>
          <p:cNvSpPr>
            <a:spLocks noGrp="1"/>
          </p:cNvSpPr>
          <p:nvPr>
            <p:ph type="sldNum" sz="quarter" idx="12"/>
          </p:nvPr>
        </p:nvSpPr>
        <p:spPr/>
        <p:txBody>
          <a:bodyPr/>
          <a:lstStyle/>
          <a:p>
            <a:fld id="{1842CFE9-01BA-AC41-ABD0-3B3DB3CB3E30}" type="slidenum">
              <a:rPr lang="en-NO" smtClean="0"/>
              <a:t>‹#›</a:t>
            </a:fld>
            <a:endParaRPr lang="en-NO"/>
          </a:p>
        </p:txBody>
      </p:sp>
    </p:spTree>
    <p:extLst>
      <p:ext uri="{BB962C8B-B14F-4D97-AF65-F5344CB8AC3E}">
        <p14:creationId xmlns:p14="http://schemas.microsoft.com/office/powerpoint/2010/main" val="1904026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E0C8A-A2D7-5746-9104-BD61D35195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BF2AC625-504C-BA45-AF72-979A590C75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E450AB-3B35-1C44-B77C-4B7C2D10DF93}"/>
              </a:ext>
            </a:extLst>
          </p:cNvPr>
          <p:cNvSpPr>
            <a:spLocks noGrp="1"/>
          </p:cNvSpPr>
          <p:nvPr>
            <p:ph type="dt" sz="half" idx="10"/>
          </p:nvPr>
        </p:nvSpPr>
        <p:spPr/>
        <p:txBody>
          <a:bodyPr/>
          <a:lstStyle/>
          <a:p>
            <a:fld id="{21968298-B4F7-CB4E-A096-362349F6DFC4}" type="datetimeFigureOut">
              <a:rPr lang="en-NO" smtClean="0"/>
              <a:t>20/09/2021</a:t>
            </a:fld>
            <a:endParaRPr lang="en-NO"/>
          </a:p>
        </p:txBody>
      </p:sp>
      <p:sp>
        <p:nvSpPr>
          <p:cNvPr id="5" name="Footer Placeholder 4">
            <a:extLst>
              <a:ext uri="{FF2B5EF4-FFF2-40B4-BE49-F238E27FC236}">
                <a16:creationId xmlns:a16="http://schemas.microsoft.com/office/drawing/2014/main" id="{6CD4F3F8-7452-6249-98DC-F3584486F71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B418F255-64F0-1948-8E07-43AD06A2785D}"/>
              </a:ext>
            </a:extLst>
          </p:cNvPr>
          <p:cNvSpPr>
            <a:spLocks noGrp="1"/>
          </p:cNvSpPr>
          <p:nvPr>
            <p:ph type="sldNum" sz="quarter" idx="12"/>
          </p:nvPr>
        </p:nvSpPr>
        <p:spPr/>
        <p:txBody>
          <a:bodyPr/>
          <a:lstStyle/>
          <a:p>
            <a:fld id="{1842CFE9-01BA-AC41-ABD0-3B3DB3CB3E30}" type="slidenum">
              <a:rPr lang="en-NO" smtClean="0"/>
              <a:t>‹#›</a:t>
            </a:fld>
            <a:endParaRPr lang="en-NO"/>
          </a:p>
        </p:txBody>
      </p:sp>
    </p:spTree>
    <p:extLst>
      <p:ext uri="{BB962C8B-B14F-4D97-AF65-F5344CB8AC3E}">
        <p14:creationId xmlns:p14="http://schemas.microsoft.com/office/powerpoint/2010/main" val="1231606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65B44-7C30-DC48-9B71-46390705D0B3}"/>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2A1AFBD2-64A7-CE44-99A1-90724D4F24C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98BC30DB-539E-7948-B0D2-B29BF076022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3971667E-BD4B-E74B-B526-00F733628A66}"/>
              </a:ext>
            </a:extLst>
          </p:cNvPr>
          <p:cNvSpPr>
            <a:spLocks noGrp="1"/>
          </p:cNvSpPr>
          <p:nvPr>
            <p:ph type="dt" sz="half" idx="10"/>
          </p:nvPr>
        </p:nvSpPr>
        <p:spPr/>
        <p:txBody>
          <a:bodyPr/>
          <a:lstStyle/>
          <a:p>
            <a:fld id="{21968298-B4F7-CB4E-A096-362349F6DFC4}" type="datetimeFigureOut">
              <a:rPr lang="en-NO" smtClean="0"/>
              <a:t>20/09/2021</a:t>
            </a:fld>
            <a:endParaRPr lang="en-NO"/>
          </a:p>
        </p:txBody>
      </p:sp>
      <p:sp>
        <p:nvSpPr>
          <p:cNvPr id="6" name="Footer Placeholder 5">
            <a:extLst>
              <a:ext uri="{FF2B5EF4-FFF2-40B4-BE49-F238E27FC236}">
                <a16:creationId xmlns:a16="http://schemas.microsoft.com/office/drawing/2014/main" id="{F9EAE7B2-3C27-CC48-A7DA-BB792EBC27F9}"/>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93AD85A-1E13-304B-B41F-A42AABFED9DC}"/>
              </a:ext>
            </a:extLst>
          </p:cNvPr>
          <p:cNvSpPr>
            <a:spLocks noGrp="1"/>
          </p:cNvSpPr>
          <p:nvPr>
            <p:ph type="sldNum" sz="quarter" idx="12"/>
          </p:nvPr>
        </p:nvSpPr>
        <p:spPr/>
        <p:txBody>
          <a:bodyPr/>
          <a:lstStyle/>
          <a:p>
            <a:fld id="{1842CFE9-01BA-AC41-ABD0-3B3DB3CB3E30}" type="slidenum">
              <a:rPr lang="en-NO" smtClean="0"/>
              <a:t>‹#›</a:t>
            </a:fld>
            <a:endParaRPr lang="en-NO"/>
          </a:p>
        </p:txBody>
      </p:sp>
    </p:spTree>
    <p:extLst>
      <p:ext uri="{BB962C8B-B14F-4D97-AF65-F5344CB8AC3E}">
        <p14:creationId xmlns:p14="http://schemas.microsoft.com/office/powerpoint/2010/main" val="2000888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E357-3AAF-1B42-9EBB-66F0A8138CD2}"/>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06D2A4C1-47F4-9645-939F-69D5C2C5B7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60EC041-BF38-6747-A7B1-5DCA86848C1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FC481CC9-5860-5540-8001-2743EE5E3F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38C812-CAAE-7049-8D9C-F0F2E53B58D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8B05E33C-76FE-CB4D-BEBC-D1DA536A7D41}"/>
              </a:ext>
            </a:extLst>
          </p:cNvPr>
          <p:cNvSpPr>
            <a:spLocks noGrp="1"/>
          </p:cNvSpPr>
          <p:nvPr>
            <p:ph type="dt" sz="half" idx="10"/>
          </p:nvPr>
        </p:nvSpPr>
        <p:spPr/>
        <p:txBody>
          <a:bodyPr/>
          <a:lstStyle/>
          <a:p>
            <a:fld id="{21968298-B4F7-CB4E-A096-362349F6DFC4}" type="datetimeFigureOut">
              <a:rPr lang="en-NO" smtClean="0"/>
              <a:t>20/09/2021</a:t>
            </a:fld>
            <a:endParaRPr lang="en-NO"/>
          </a:p>
        </p:txBody>
      </p:sp>
      <p:sp>
        <p:nvSpPr>
          <p:cNvPr id="8" name="Footer Placeholder 7">
            <a:extLst>
              <a:ext uri="{FF2B5EF4-FFF2-40B4-BE49-F238E27FC236}">
                <a16:creationId xmlns:a16="http://schemas.microsoft.com/office/drawing/2014/main" id="{E9B748F4-52CC-AD4E-9C74-44BB6266E35C}"/>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E953C71-41B7-8D40-B214-601AC9395CD1}"/>
              </a:ext>
            </a:extLst>
          </p:cNvPr>
          <p:cNvSpPr>
            <a:spLocks noGrp="1"/>
          </p:cNvSpPr>
          <p:nvPr>
            <p:ph type="sldNum" sz="quarter" idx="12"/>
          </p:nvPr>
        </p:nvSpPr>
        <p:spPr/>
        <p:txBody>
          <a:bodyPr/>
          <a:lstStyle/>
          <a:p>
            <a:fld id="{1842CFE9-01BA-AC41-ABD0-3B3DB3CB3E30}" type="slidenum">
              <a:rPr lang="en-NO" smtClean="0"/>
              <a:t>‹#›</a:t>
            </a:fld>
            <a:endParaRPr lang="en-NO"/>
          </a:p>
        </p:txBody>
      </p:sp>
    </p:spTree>
    <p:extLst>
      <p:ext uri="{BB962C8B-B14F-4D97-AF65-F5344CB8AC3E}">
        <p14:creationId xmlns:p14="http://schemas.microsoft.com/office/powerpoint/2010/main" val="57165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551ED-1E62-2542-8AAD-C23EDE572AAF}"/>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7E30379F-B9A4-5740-BD2D-45BD5A3625BB}"/>
              </a:ext>
            </a:extLst>
          </p:cNvPr>
          <p:cNvSpPr>
            <a:spLocks noGrp="1"/>
          </p:cNvSpPr>
          <p:nvPr>
            <p:ph type="dt" sz="half" idx="10"/>
          </p:nvPr>
        </p:nvSpPr>
        <p:spPr/>
        <p:txBody>
          <a:bodyPr/>
          <a:lstStyle/>
          <a:p>
            <a:fld id="{21968298-B4F7-CB4E-A096-362349F6DFC4}" type="datetimeFigureOut">
              <a:rPr lang="en-NO" smtClean="0"/>
              <a:t>20/09/2021</a:t>
            </a:fld>
            <a:endParaRPr lang="en-NO"/>
          </a:p>
        </p:txBody>
      </p:sp>
      <p:sp>
        <p:nvSpPr>
          <p:cNvPr id="4" name="Footer Placeholder 3">
            <a:extLst>
              <a:ext uri="{FF2B5EF4-FFF2-40B4-BE49-F238E27FC236}">
                <a16:creationId xmlns:a16="http://schemas.microsoft.com/office/drawing/2014/main" id="{B4C28C34-D786-484B-8936-61D334B4773E}"/>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7016EDBC-F036-2146-9346-58CE2C60AE92}"/>
              </a:ext>
            </a:extLst>
          </p:cNvPr>
          <p:cNvSpPr>
            <a:spLocks noGrp="1"/>
          </p:cNvSpPr>
          <p:nvPr>
            <p:ph type="sldNum" sz="quarter" idx="12"/>
          </p:nvPr>
        </p:nvSpPr>
        <p:spPr/>
        <p:txBody>
          <a:bodyPr/>
          <a:lstStyle/>
          <a:p>
            <a:fld id="{1842CFE9-01BA-AC41-ABD0-3B3DB3CB3E30}" type="slidenum">
              <a:rPr lang="en-NO" smtClean="0"/>
              <a:t>‹#›</a:t>
            </a:fld>
            <a:endParaRPr lang="en-NO"/>
          </a:p>
        </p:txBody>
      </p:sp>
    </p:spTree>
    <p:extLst>
      <p:ext uri="{BB962C8B-B14F-4D97-AF65-F5344CB8AC3E}">
        <p14:creationId xmlns:p14="http://schemas.microsoft.com/office/powerpoint/2010/main" val="2281703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1ECB88-165A-3F44-849E-6DCDDA5E8EAA}"/>
              </a:ext>
            </a:extLst>
          </p:cNvPr>
          <p:cNvSpPr>
            <a:spLocks noGrp="1"/>
          </p:cNvSpPr>
          <p:nvPr>
            <p:ph type="dt" sz="half" idx="10"/>
          </p:nvPr>
        </p:nvSpPr>
        <p:spPr/>
        <p:txBody>
          <a:bodyPr/>
          <a:lstStyle/>
          <a:p>
            <a:fld id="{21968298-B4F7-CB4E-A096-362349F6DFC4}" type="datetimeFigureOut">
              <a:rPr lang="en-NO" smtClean="0"/>
              <a:t>20/09/2021</a:t>
            </a:fld>
            <a:endParaRPr lang="en-NO"/>
          </a:p>
        </p:txBody>
      </p:sp>
      <p:sp>
        <p:nvSpPr>
          <p:cNvPr id="3" name="Footer Placeholder 2">
            <a:extLst>
              <a:ext uri="{FF2B5EF4-FFF2-40B4-BE49-F238E27FC236}">
                <a16:creationId xmlns:a16="http://schemas.microsoft.com/office/drawing/2014/main" id="{80B9DDAA-0AFC-CE47-853F-55C2C3246F39}"/>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5341A67C-91F1-A345-96BF-8A0BC678DC81}"/>
              </a:ext>
            </a:extLst>
          </p:cNvPr>
          <p:cNvSpPr>
            <a:spLocks noGrp="1"/>
          </p:cNvSpPr>
          <p:nvPr>
            <p:ph type="sldNum" sz="quarter" idx="12"/>
          </p:nvPr>
        </p:nvSpPr>
        <p:spPr/>
        <p:txBody>
          <a:bodyPr/>
          <a:lstStyle/>
          <a:p>
            <a:fld id="{1842CFE9-01BA-AC41-ABD0-3B3DB3CB3E30}" type="slidenum">
              <a:rPr lang="en-NO" smtClean="0"/>
              <a:t>‹#›</a:t>
            </a:fld>
            <a:endParaRPr lang="en-NO"/>
          </a:p>
        </p:txBody>
      </p:sp>
    </p:spTree>
    <p:extLst>
      <p:ext uri="{BB962C8B-B14F-4D97-AF65-F5344CB8AC3E}">
        <p14:creationId xmlns:p14="http://schemas.microsoft.com/office/powerpoint/2010/main" val="165211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C12B-77F7-0A4C-8005-B0310C96B7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11C0BE30-93F4-A24A-8037-007A2B3AE3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67382202-8C6A-B649-B480-0D606CFA8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BB9134-60F8-F746-9125-0C62931838A3}"/>
              </a:ext>
            </a:extLst>
          </p:cNvPr>
          <p:cNvSpPr>
            <a:spLocks noGrp="1"/>
          </p:cNvSpPr>
          <p:nvPr>
            <p:ph type="dt" sz="half" idx="10"/>
          </p:nvPr>
        </p:nvSpPr>
        <p:spPr/>
        <p:txBody>
          <a:bodyPr/>
          <a:lstStyle/>
          <a:p>
            <a:fld id="{21968298-B4F7-CB4E-A096-362349F6DFC4}" type="datetimeFigureOut">
              <a:rPr lang="en-NO" smtClean="0"/>
              <a:t>20/09/2021</a:t>
            </a:fld>
            <a:endParaRPr lang="en-NO"/>
          </a:p>
        </p:txBody>
      </p:sp>
      <p:sp>
        <p:nvSpPr>
          <p:cNvPr id="6" name="Footer Placeholder 5">
            <a:extLst>
              <a:ext uri="{FF2B5EF4-FFF2-40B4-BE49-F238E27FC236}">
                <a16:creationId xmlns:a16="http://schemas.microsoft.com/office/drawing/2014/main" id="{2A72585F-1E2C-974D-B3DC-B2FAFBC05C92}"/>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439096F3-9C91-5947-88F1-79F26B32FBC8}"/>
              </a:ext>
            </a:extLst>
          </p:cNvPr>
          <p:cNvSpPr>
            <a:spLocks noGrp="1"/>
          </p:cNvSpPr>
          <p:nvPr>
            <p:ph type="sldNum" sz="quarter" idx="12"/>
          </p:nvPr>
        </p:nvSpPr>
        <p:spPr/>
        <p:txBody>
          <a:bodyPr/>
          <a:lstStyle/>
          <a:p>
            <a:fld id="{1842CFE9-01BA-AC41-ABD0-3B3DB3CB3E30}" type="slidenum">
              <a:rPr lang="en-NO" smtClean="0"/>
              <a:t>‹#›</a:t>
            </a:fld>
            <a:endParaRPr lang="en-NO"/>
          </a:p>
        </p:txBody>
      </p:sp>
    </p:spTree>
    <p:extLst>
      <p:ext uri="{BB962C8B-B14F-4D97-AF65-F5344CB8AC3E}">
        <p14:creationId xmlns:p14="http://schemas.microsoft.com/office/powerpoint/2010/main" val="149230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3F76-DBF6-C74C-BB3B-550B3F9813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768A8376-DB16-9A4B-9C29-AB78E63BE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1A1097BC-4985-DF4C-A072-C0D4AF5FD3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C88391-98C0-B044-AE33-A0910288CE87}"/>
              </a:ext>
            </a:extLst>
          </p:cNvPr>
          <p:cNvSpPr>
            <a:spLocks noGrp="1"/>
          </p:cNvSpPr>
          <p:nvPr>
            <p:ph type="dt" sz="half" idx="10"/>
          </p:nvPr>
        </p:nvSpPr>
        <p:spPr/>
        <p:txBody>
          <a:bodyPr/>
          <a:lstStyle/>
          <a:p>
            <a:fld id="{21968298-B4F7-CB4E-A096-362349F6DFC4}" type="datetimeFigureOut">
              <a:rPr lang="en-NO" smtClean="0"/>
              <a:t>20/09/2021</a:t>
            </a:fld>
            <a:endParaRPr lang="en-NO"/>
          </a:p>
        </p:txBody>
      </p:sp>
      <p:sp>
        <p:nvSpPr>
          <p:cNvPr id="6" name="Footer Placeholder 5">
            <a:extLst>
              <a:ext uri="{FF2B5EF4-FFF2-40B4-BE49-F238E27FC236}">
                <a16:creationId xmlns:a16="http://schemas.microsoft.com/office/drawing/2014/main" id="{44DB1674-ED82-E042-82F2-01287F537970}"/>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193CEF43-3F6B-E245-AA10-9262262B3C15}"/>
              </a:ext>
            </a:extLst>
          </p:cNvPr>
          <p:cNvSpPr>
            <a:spLocks noGrp="1"/>
          </p:cNvSpPr>
          <p:nvPr>
            <p:ph type="sldNum" sz="quarter" idx="12"/>
          </p:nvPr>
        </p:nvSpPr>
        <p:spPr/>
        <p:txBody>
          <a:bodyPr/>
          <a:lstStyle/>
          <a:p>
            <a:fld id="{1842CFE9-01BA-AC41-ABD0-3B3DB3CB3E30}" type="slidenum">
              <a:rPr lang="en-NO" smtClean="0"/>
              <a:t>‹#›</a:t>
            </a:fld>
            <a:endParaRPr lang="en-NO"/>
          </a:p>
        </p:txBody>
      </p:sp>
    </p:spTree>
    <p:extLst>
      <p:ext uri="{BB962C8B-B14F-4D97-AF65-F5344CB8AC3E}">
        <p14:creationId xmlns:p14="http://schemas.microsoft.com/office/powerpoint/2010/main" val="581531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2F0322-E09D-CB4B-8767-A04C6E0149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82C890BB-19F8-D646-9FED-518B01AC7A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6866F3A4-D741-FC42-9B87-7295599036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68298-B4F7-CB4E-A096-362349F6DFC4}" type="datetimeFigureOut">
              <a:rPr lang="en-NO" smtClean="0"/>
              <a:t>20/09/2021</a:t>
            </a:fld>
            <a:endParaRPr lang="en-NO"/>
          </a:p>
        </p:txBody>
      </p:sp>
      <p:sp>
        <p:nvSpPr>
          <p:cNvPr id="5" name="Footer Placeholder 4">
            <a:extLst>
              <a:ext uri="{FF2B5EF4-FFF2-40B4-BE49-F238E27FC236}">
                <a16:creationId xmlns:a16="http://schemas.microsoft.com/office/drawing/2014/main" id="{F875BA6F-3888-7B4F-994F-EB49056298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7EB8A0BB-1E2E-8444-9E37-545F87ED11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2CFE9-01BA-AC41-ABD0-3B3DB3CB3E30}" type="slidenum">
              <a:rPr lang="en-NO" smtClean="0"/>
              <a:t>‹#›</a:t>
            </a:fld>
            <a:endParaRPr lang="en-NO"/>
          </a:p>
        </p:txBody>
      </p:sp>
    </p:spTree>
    <p:extLst>
      <p:ext uri="{BB962C8B-B14F-4D97-AF65-F5344CB8AC3E}">
        <p14:creationId xmlns:p14="http://schemas.microsoft.com/office/powerpoint/2010/main" val="74344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tiff"/><Relationship Id="rId3" Type="http://schemas.openxmlformats.org/officeDocument/2006/relationships/image" Target="../media/image8.tiff"/><Relationship Id="rId7" Type="http://schemas.openxmlformats.org/officeDocument/2006/relationships/image" Target="../media/image12.JPG"/><Relationship Id="rId12" Type="http://schemas.openxmlformats.org/officeDocument/2006/relationships/image" Target="../media/image17.jpeg"/><Relationship Id="rId17" Type="http://schemas.openxmlformats.org/officeDocument/2006/relationships/image" Target="../media/image22.jpg"/><Relationship Id="rId2" Type="http://schemas.openxmlformats.org/officeDocument/2006/relationships/image" Target="../media/image7.tiff"/><Relationship Id="rId16"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11.tiff"/><Relationship Id="rId11" Type="http://schemas.openxmlformats.org/officeDocument/2006/relationships/image" Target="../media/image16.tiff"/><Relationship Id="rId5" Type="http://schemas.openxmlformats.org/officeDocument/2006/relationships/image" Target="../media/image10.tiff"/><Relationship Id="rId15" Type="http://schemas.openxmlformats.org/officeDocument/2006/relationships/image" Target="../media/image20.png"/><Relationship Id="rId10" Type="http://schemas.openxmlformats.org/officeDocument/2006/relationships/image" Target="../media/image15.jpg"/><Relationship Id="rId4" Type="http://schemas.openxmlformats.org/officeDocument/2006/relationships/image" Target="../media/image9.tiff"/><Relationship Id="rId9" Type="http://schemas.openxmlformats.org/officeDocument/2006/relationships/image" Target="../media/image14.png"/><Relationship Id="rId14" Type="http://schemas.openxmlformats.org/officeDocument/2006/relationships/image" Target="../media/image19.tiff"/></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cococo.cosyco.ru/" TargetMode="External"/><Relationship Id="rId7" Type="http://schemas.openxmlformats.org/officeDocument/2006/relationships/image" Target="../media/image38.png"/><Relationship Id="rId2" Type="http://schemas.openxmlformats.org/officeDocument/2006/relationships/hyperlink" Target="http://ruscorpora.ru/old/" TargetMode="External"/><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hyperlink" Target="https://constructicon.github.io/russia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smartool.github.io/smartool/"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constructicon.github.io/russian/"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uit-no.github.io/smartoo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constructicon.github.io/russia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431" y="1736262"/>
            <a:ext cx="11126478" cy="1442152"/>
          </a:xfrm>
        </p:spPr>
        <p:txBody>
          <a:bodyPr>
            <a:noAutofit/>
          </a:bodyPr>
          <a:lstStyle/>
          <a:p>
            <a:r>
              <a:rPr lang="en-GB" sz="4000" b="1" dirty="0"/>
              <a:t>Taking inflection out of the paradigm box: </a:t>
            </a:r>
            <a:br>
              <a:rPr lang="en-GB" sz="4000" b="1" dirty="0"/>
            </a:br>
            <a:r>
              <a:rPr lang="en-GB" sz="4000" b="1" dirty="0"/>
              <a:t>the intersection of inflected forms and constructions</a:t>
            </a:r>
          </a:p>
        </p:txBody>
      </p:sp>
      <p:sp>
        <p:nvSpPr>
          <p:cNvPr id="6" name="Subtitle 5">
            <a:extLst>
              <a:ext uri="{FF2B5EF4-FFF2-40B4-BE49-F238E27FC236}">
                <a16:creationId xmlns:a16="http://schemas.microsoft.com/office/drawing/2014/main" id="{1A5A35F6-3814-D248-AA3C-C5941066DE63}"/>
              </a:ext>
            </a:extLst>
          </p:cNvPr>
          <p:cNvSpPr>
            <a:spLocks noGrp="1"/>
          </p:cNvSpPr>
          <p:nvPr>
            <p:ph type="subTitle" idx="1"/>
          </p:nvPr>
        </p:nvSpPr>
        <p:spPr>
          <a:xfrm>
            <a:off x="683431" y="3178414"/>
            <a:ext cx="6012000" cy="924029"/>
          </a:xfrm>
        </p:spPr>
        <p:txBody>
          <a:bodyPr>
            <a:normAutofit/>
          </a:bodyPr>
          <a:lstStyle/>
          <a:p>
            <a:r>
              <a:rPr lang="en-NO" sz="3200" dirty="0"/>
              <a:t>Laura A. Janda</a:t>
            </a:r>
          </a:p>
        </p:txBody>
      </p:sp>
    </p:spTree>
    <p:extLst>
      <p:ext uri="{BB962C8B-B14F-4D97-AF65-F5344CB8AC3E}">
        <p14:creationId xmlns:p14="http://schemas.microsoft.com/office/powerpoint/2010/main" val="823719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1"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16F1A62D-1724-4B45-91E5-8AFCC29A7BA6}"/>
              </a:ext>
            </a:extLst>
          </p:cNvPr>
          <p:cNvSpPr/>
          <p:nvPr/>
        </p:nvSpPr>
        <p:spPr>
          <a:xfrm>
            <a:off x="5584373" y="195943"/>
            <a:ext cx="2188028" cy="2939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4" name="Rounded Rectangle 3">
            <a:extLst>
              <a:ext uri="{FF2B5EF4-FFF2-40B4-BE49-F238E27FC236}">
                <a16:creationId xmlns:a16="http://schemas.microsoft.com/office/drawing/2014/main" id="{91251ACE-44D2-5849-932C-F0C4212BB2A0}"/>
              </a:ext>
            </a:extLst>
          </p:cNvPr>
          <p:cNvSpPr/>
          <p:nvPr/>
        </p:nvSpPr>
        <p:spPr>
          <a:xfrm>
            <a:off x="5584373" y="6515100"/>
            <a:ext cx="2188028" cy="2939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dirty="0"/>
          </a:p>
        </p:txBody>
      </p:sp>
      <p:sp>
        <p:nvSpPr>
          <p:cNvPr id="5" name="Rounded Rectangle 4">
            <a:extLst>
              <a:ext uri="{FF2B5EF4-FFF2-40B4-BE49-F238E27FC236}">
                <a16:creationId xmlns:a16="http://schemas.microsoft.com/office/drawing/2014/main" id="{69F04E67-6C79-7F4C-B6F3-ED616CE0C54B}"/>
              </a:ext>
            </a:extLst>
          </p:cNvPr>
          <p:cNvSpPr/>
          <p:nvPr/>
        </p:nvSpPr>
        <p:spPr>
          <a:xfrm>
            <a:off x="3472544" y="794657"/>
            <a:ext cx="947059" cy="533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3" name="TextBox 2">
            <a:extLst>
              <a:ext uri="{FF2B5EF4-FFF2-40B4-BE49-F238E27FC236}">
                <a16:creationId xmlns:a16="http://schemas.microsoft.com/office/drawing/2014/main" id="{6E4F4D80-41FF-F54E-B3C9-8C029EB6021C}"/>
              </a:ext>
            </a:extLst>
          </p:cNvPr>
          <p:cNvSpPr txBox="1"/>
          <p:nvPr/>
        </p:nvSpPr>
        <p:spPr>
          <a:xfrm>
            <a:off x="4621385" y="647539"/>
            <a:ext cx="3756089" cy="748795"/>
          </a:xfrm>
          <a:prstGeom prst="rect">
            <a:avLst/>
          </a:prstGeom>
          <a:noFill/>
        </p:spPr>
        <p:txBody>
          <a:bodyPr wrap="square" rtlCol="0">
            <a:spAutoFit/>
          </a:bodyPr>
          <a:lstStyle/>
          <a:p>
            <a:r>
              <a:rPr lang="en-NO" sz="2133" dirty="0"/>
              <a:t>Number of inflected words</a:t>
            </a:r>
          </a:p>
          <a:p>
            <a:r>
              <a:rPr lang="en-NO" sz="2133" dirty="0"/>
              <a:t>Number of paradigm forms</a:t>
            </a:r>
          </a:p>
        </p:txBody>
      </p:sp>
    </p:spTree>
    <p:extLst>
      <p:ext uri="{BB962C8B-B14F-4D97-AF65-F5344CB8AC3E}">
        <p14:creationId xmlns:p14="http://schemas.microsoft.com/office/powerpoint/2010/main" val="1498199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8D8CC-4AF7-8749-8D9C-8F5819F17D68}"/>
              </a:ext>
            </a:extLst>
          </p:cNvPr>
          <p:cNvSpPr>
            <a:spLocks noGrp="1"/>
          </p:cNvSpPr>
          <p:nvPr>
            <p:ph type="title"/>
          </p:nvPr>
        </p:nvSpPr>
        <p:spPr/>
        <p:txBody>
          <a:bodyPr>
            <a:normAutofit fontScale="90000"/>
          </a:bodyPr>
          <a:lstStyle/>
          <a:p>
            <a:br>
              <a:rPr lang="en-GB" sz="4800" dirty="0"/>
            </a:br>
            <a:r>
              <a:rPr lang="en-GB" sz="4800" dirty="0"/>
              <a:t>Inflectional morphology can be complex</a:t>
            </a:r>
            <a:br>
              <a:rPr lang="en-NO" sz="4800" dirty="0"/>
            </a:br>
            <a:endParaRPr lang="en-NO" dirty="0"/>
          </a:p>
        </p:txBody>
      </p:sp>
      <p:sp>
        <p:nvSpPr>
          <p:cNvPr id="3" name="Content Placeholder 2">
            <a:extLst>
              <a:ext uri="{FF2B5EF4-FFF2-40B4-BE49-F238E27FC236}">
                <a16:creationId xmlns:a16="http://schemas.microsoft.com/office/drawing/2014/main" id="{52E6F707-BCA1-7340-B2FA-9B21222C48F6}"/>
              </a:ext>
            </a:extLst>
          </p:cNvPr>
          <p:cNvSpPr>
            <a:spLocks noGrp="1"/>
          </p:cNvSpPr>
          <p:nvPr>
            <p:ph idx="1"/>
          </p:nvPr>
        </p:nvSpPr>
        <p:spPr/>
        <p:txBody>
          <a:bodyPr/>
          <a:lstStyle/>
          <a:p>
            <a:r>
              <a:rPr lang="en-GB" dirty="0"/>
              <a:t>Morphology is considered both to be essential to L2 acquisition and to be a “bottleneck”, more difficult than both syntax and semantics </a:t>
            </a:r>
            <a:r>
              <a:rPr lang="en-US" sz="2667" dirty="0"/>
              <a:t>(</a:t>
            </a:r>
            <a:r>
              <a:rPr lang="en-US" sz="2667" dirty="0" err="1"/>
              <a:t>Slabakova</a:t>
            </a:r>
            <a:r>
              <a:rPr lang="en-US" sz="2667" dirty="0"/>
              <a:t> 2009 &amp; 2014, Jensen et al. 2019)</a:t>
            </a:r>
          </a:p>
          <a:p>
            <a:r>
              <a:rPr lang="en-GB" sz="2667" dirty="0"/>
              <a:t>Morphophonemic alternations can complicate the picture – inflectional morphology is not always a matter of adding desinences to stems</a:t>
            </a:r>
          </a:p>
          <a:p>
            <a:pPr lvl="1"/>
            <a:r>
              <a:rPr lang="en-GB" dirty="0"/>
              <a:t>consonant and vowel alternations</a:t>
            </a:r>
          </a:p>
          <a:p>
            <a:pPr lvl="1"/>
            <a:r>
              <a:rPr lang="en-GB" dirty="0"/>
              <a:t>fleeting vowels (</a:t>
            </a:r>
            <a:r>
              <a:rPr lang="en-GB" dirty="0" err="1"/>
              <a:t>jers</a:t>
            </a:r>
            <a:r>
              <a:rPr lang="en-GB" dirty="0"/>
              <a:t>)</a:t>
            </a:r>
          </a:p>
          <a:p>
            <a:pPr lvl="1"/>
            <a:r>
              <a:rPr lang="en-GB" dirty="0"/>
              <a:t>suprasegmental alternations</a:t>
            </a:r>
            <a:endParaRPr lang="en-NO" dirty="0"/>
          </a:p>
        </p:txBody>
      </p:sp>
    </p:spTree>
    <p:extLst>
      <p:ext uri="{BB962C8B-B14F-4D97-AF65-F5344CB8AC3E}">
        <p14:creationId xmlns:p14="http://schemas.microsoft.com/office/powerpoint/2010/main" val="1776496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638" y="300209"/>
            <a:ext cx="10953917" cy="947020"/>
          </a:xfrm>
        </p:spPr>
        <p:txBody>
          <a:bodyPr>
            <a:normAutofit/>
          </a:bodyPr>
          <a:lstStyle/>
          <a:p>
            <a:r>
              <a:rPr lang="en-US" dirty="0"/>
              <a:t>North Saami example</a:t>
            </a:r>
          </a:p>
        </p:txBody>
      </p:sp>
      <p:graphicFrame>
        <p:nvGraphicFramePr>
          <p:cNvPr id="7" name="Content Placeholder 6"/>
          <p:cNvGraphicFramePr>
            <a:graphicFrameLocks noGrp="1"/>
          </p:cNvGraphicFramePr>
          <p:nvPr>
            <p:ph idx="1"/>
          </p:nvPr>
        </p:nvGraphicFramePr>
        <p:xfrm>
          <a:off x="-4767708" y="1385051"/>
          <a:ext cx="10517716" cy="5432210"/>
        </p:xfrm>
        <a:graphic>
          <a:graphicData uri="http://schemas.openxmlformats.org/drawingml/2006/table">
            <a:tbl>
              <a:tblPr firstRow="1" bandRow="1">
                <a:tableStyleId>{5C22544A-7EE6-4342-B048-85BDC9FD1C3A}</a:tableStyleId>
              </a:tblPr>
              <a:tblGrid>
                <a:gridCol w="2629429">
                  <a:extLst>
                    <a:ext uri="{9D8B030D-6E8A-4147-A177-3AD203B41FA5}">
                      <a16:colId xmlns:a16="http://schemas.microsoft.com/office/drawing/2014/main" val="20000"/>
                    </a:ext>
                  </a:extLst>
                </a:gridCol>
                <a:gridCol w="2629429">
                  <a:extLst>
                    <a:ext uri="{9D8B030D-6E8A-4147-A177-3AD203B41FA5}">
                      <a16:colId xmlns:a16="http://schemas.microsoft.com/office/drawing/2014/main" val="20001"/>
                    </a:ext>
                  </a:extLst>
                </a:gridCol>
                <a:gridCol w="2629429">
                  <a:extLst>
                    <a:ext uri="{9D8B030D-6E8A-4147-A177-3AD203B41FA5}">
                      <a16:colId xmlns:a16="http://schemas.microsoft.com/office/drawing/2014/main" val="20002"/>
                    </a:ext>
                  </a:extLst>
                </a:gridCol>
                <a:gridCol w="2629429">
                  <a:extLst>
                    <a:ext uri="{9D8B030D-6E8A-4147-A177-3AD203B41FA5}">
                      <a16:colId xmlns:a16="http://schemas.microsoft.com/office/drawing/2014/main" val="20003"/>
                    </a:ext>
                  </a:extLst>
                </a:gridCol>
              </a:tblGrid>
              <a:tr h="487680">
                <a:tc gridSpan="2">
                  <a:txBody>
                    <a:bodyPr/>
                    <a:lstStyle/>
                    <a:p>
                      <a:endParaRPr lang="en-US" sz="2400" dirty="0"/>
                    </a:p>
                  </a:txBody>
                  <a:tcPr marL="121920" marR="121920" marT="60960" marB="60960"/>
                </a:tc>
                <a:tc hMerge="1">
                  <a:txBody>
                    <a:bodyPr/>
                    <a:lstStyle/>
                    <a:p>
                      <a:endParaRPr lang="en-US" dirty="0"/>
                    </a:p>
                  </a:txBody>
                  <a:tcPr/>
                </a:tc>
                <a:tc gridSpan="2">
                  <a:txBody>
                    <a:bodyPr/>
                    <a:lstStyle/>
                    <a:p>
                      <a:r>
                        <a:rPr lang="en-US" sz="2400" b="1" kern="1200" dirty="0">
                          <a:solidFill>
                            <a:schemeClr val="lt1"/>
                          </a:solidFill>
                          <a:effectLst/>
                          <a:latin typeface="+mn-lt"/>
                          <a:ea typeface="+mn-ea"/>
                          <a:cs typeface="+mn-cs"/>
                        </a:rPr>
                        <a:t>Basic paradigm of </a:t>
                      </a:r>
                      <a:r>
                        <a:rPr lang="en-US" sz="2400" b="1" i="1" kern="1200" dirty="0" err="1">
                          <a:solidFill>
                            <a:schemeClr val="lt1"/>
                          </a:solidFill>
                          <a:effectLst/>
                          <a:latin typeface="+mn-lt"/>
                          <a:ea typeface="+mn-ea"/>
                          <a:cs typeface="+mn-cs"/>
                        </a:rPr>
                        <a:t>guoibmi</a:t>
                      </a:r>
                      <a:r>
                        <a:rPr lang="en-US" sz="2400" b="1" kern="1200" dirty="0">
                          <a:solidFill>
                            <a:schemeClr val="lt1"/>
                          </a:solidFill>
                          <a:effectLst/>
                          <a:latin typeface="+mn-lt"/>
                          <a:ea typeface="+mn-ea"/>
                          <a:cs typeface="+mn-cs"/>
                        </a:rPr>
                        <a:t> “partner”</a:t>
                      </a:r>
                      <a:r>
                        <a:rPr lang="en-GB" sz="2400" dirty="0">
                          <a:effectLst/>
                        </a:rPr>
                        <a:t> </a:t>
                      </a:r>
                      <a:endParaRPr lang="en-US" sz="2400" dirty="0"/>
                    </a:p>
                  </a:txBody>
                  <a:tcPr marL="121920" marR="121920" marT="60960" marB="60960"/>
                </a:tc>
                <a:tc hMerge="1">
                  <a:txBody>
                    <a:bodyPr/>
                    <a:lstStyle/>
                    <a:p>
                      <a:endParaRPr lang="en-US" dirty="0"/>
                    </a:p>
                  </a:txBody>
                  <a:tcPr/>
                </a:tc>
                <a:extLst>
                  <a:ext uri="{0D108BD9-81ED-4DB2-BD59-A6C34878D82A}">
                    <a16:rowId xmlns:a16="http://schemas.microsoft.com/office/drawing/2014/main" val="10000"/>
                  </a:ext>
                </a:extLst>
              </a:tr>
              <a:tr h="494453">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cap="small" dirty="0" err="1">
                          <a:effectLst/>
                          <a:latin typeface="Cambria" charset="0"/>
                          <a:ea typeface="ＭＳ 明朝" charset="-128"/>
                          <a:cs typeface="Times New Roman" charset="0"/>
                        </a:rPr>
                        <a:t>nom.sg</a:t>
                      </a: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i="1">
                          <a:effectLst/>
                          <a:latin typeface="Cambria" charset="0"/>
                          <a:ea typeface="ＭＳ 明朝" charset="-128"/>
                          <a:cs typeface="Times New Roman" charset="0"/>
                        </a:rPr>
                        <a:t>guoibmi</a:t>
                      </a:r>
                      <a:endParaRPr lang="en-GB" sz="2700">
                        <a:effectLst/>
                        <a:latin typeface="Cambria" charset="0"/>
                        <a:ea typeface="ＭＳ 明朝" charset="-128"/>
                        <a:cs typeface="Times New Roman" charset="0"/>
                      </a:endParaRPr>
                    </a:p>
                  </a:txBody>
                  <a:tcPr marT="0" marB="0"/>
                </a:tc>
                <a:extLst>
                  <a:ext uri="{0D108BD9-81ED-4DB2-BD59-A6C34878D82A}">
                    <a16:rowId xmlns:a16="http://schemas.microsoft.com/office/drawing/2014/main" val="10001"/>
                  </a:ext>
                </a:extLst>
              </a:tr>
              <a:tr h="494453">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cap="small" dirty="0" err="1">
                          <a:effectLst/>
                          <a:latin typeface="Cambria" charset="0"/>
                          <a:ea typeface="ＭＳ 明朝" charset="-128"/>
                          <a:cs typeface="Times New Roman" charset="0"/>
                        </a:rPr>
                        <a:t>gen.sg</a:t>
                      </a:r>
                      <a:r>
                        <a:rPr lang="en-US" sz="2700" cap="small" dirty="0">
                          <a:effectLst/>
                          <a:latin typeface="Cambria" charset="0"/>
                          <a:ea typeface="ＭＳ 明朝" charset="-128"/>
                          <a:cs typeface="Times New Roman" charset="0"/>
                        </a:rPr>
                        <a:t>=</a:t>
                      </a:r>
                      <a:r>
                        <a:rPr lang="en-US" sz="2700" cap="small" dirty="0" err="1">
                          <a:effectLst/>
                          <a:latin typeface="Cambria" charset="0"/>
                          <a:ea typeface="ＭＳ 明朝" charset="-128"/>
                          <a:cs typeface="Times New Roman" charset="0"/>
                        </a:rPr>
                        <a:t>acc.sg</a:t>
                      </a: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i="1">
                          <a:effectLst/>
                          <a:latin typeface="Cambria" charset="0"/>
                          <a:ea typeface="ＭＳ 明朝" charset="-128"/>
                          <a:cs typeface="Times New Roman" charset="0"/>
                        </a:rPr>
                        <a:t>guoimmi </a:t>
                      </a:r>
                      <a:endParaRPr lang="en-GB" sz="2700">
                        <a:effectLst/>
                        <a:latin typeface="Cambria" charset="0"/>
                        <a:ea typeface="ＭＳ 明朝" charset="-128"/>
                        <a:cs typeface="Times New Roman" charset="0"/>
                      </a:endParaRPr>
                    </a:p>
                  </a:txBody>
                  <a:tcPr marT="0" marB="0"/>
                </a:tc>
                <a:extLst>
                  <a:ext uri="{0D108BD9-81ED-4DB2-BD59-A6C34878D82A}">
                    <a16:rowId xmlns:a16="http://schemas.microsoft.com/office/drawing/2014/main" val="10002"/>
                  </a:ext>
                </a:extLst>
              </a:tr>
              <a:tr h="494453">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cap="small" dirty="0" err="1">
                          <a:effectLst/>
                          <a:latin typeface="Cambria" charset="0"/>
                          <a:ea typeface="ＭＳ 明朝" charset="-128"/>
                          <a:cs typeface="Times New Roman" charset="0"/>
                        </a:rPr>
                        <a:t>ill.sg</a:t>
                      </a: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i="1">
                          <a:effectLst/>
                          <a:latin typeface="Cambria" charset="0"/>
                          <a:ea typeface="ＭＳ 明朝" charset="-128"/>
                          <a:cs typeface="Times New Roman" charset="0"/>
                        </a:rPr>
                        <a:t>guoibmá-i </a:t>
                      </a:r>
                      <a:endParaRPr lang="en-GB" sz="2700">
                        <a:effectLst/>
                        <a:latin typeface="Cambria" charset="0"/>
                        <a:ea typeface="ＭＳ 明朝" charset="-128"/>
                        <a:cs typeface="Times New Roman" charset="0"/>
                      </a:endParaRPr>
                    </a:p>
                  </a:txBody>
                  <a:tcPr marT="0" marB="0"/>
                </a:tc>
                <a:extLst>
                  <a:ext uri="{0D108BD9-81ED-4DB2-BD59-A6C34878D82A}">
                    <a16:rowId xmlns:a16="http://schemas.microsoft.com/office/drawing/2014/main" val="10003"/>
                  </a:ext>
                </a:extLst>
              </a:tr>
              <a:tr h="494453">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cap="small" dirty="0" err="1">
                          <a:effectLst/>
                          <a:latin typeface="Cambria" charset="0"/>
                          <a:ea typeface="ＭＳ 明朝" charset="-128"/>
                          <a:cs typeface="Times New Roman" charset="0"/>
                        </a:rPr>
                        <a:t>loc.sg</a:t>
                      </a: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i="1">
                          <a:effectLst/>
                          <a:latin typeface="Cambria" charset="0"/>
                          <a:ea typeface="ＭＳ 明朝" charset="-128"/>
                          <a:cs typeface="Times New Roman" charset="0"/>
                        </a:rPr>
                        <a:t>guoimmi-s </a:t>
                      </a:r>
                      <a:endParaRPr lang="en-GB" sz="2700">
                        <a:effectLst/>
                        <a:latin typeface="Cambria" charset="0"/>
                        <a:ea typeface="ＭＳ 明朝" charset="-128"/>
                        <a:cs typeface="Times New Roman" charset="0"/>
                      </a:endParaRPr>
                    </a:p>
                  </a:txBody>
                  <a:tcPr marT="0" marB="0"/>
                </a:tc>
                <a:extLst>
                  <a:ext uri="{0D108BD9-81ED-4DB2-BD59-A6C34878D82A}">
                    <a16:rowId xmlns:a16="http://schemas.microsoft.com/office/drawing/2014/main" val="10004"/>
                  </a:ext>
                </a:extLst>
              </a:tr>
              <a:tr h="494453">
                <a:tc>
                  <a:txBody>
                    <a:bodyPr/>
                    <a:lstStyle/>
                    <a:p>
                      <a:pPr>
                        <a:spcAft>
                          <a:spcPts val="0"/>
                        </a:spcAft>
                      </a:pPr>
                      <a:endParaRPr lang="en-GB" sz="2700">
                        <a:effectLst/>
                        <a:latin typeface="Cambria" charset="0"/>
                        <a:ea typeface="ＭＳ 明朝" charset="-128"/>
                        <a:cs typeface="Times New Roman" charset="0"/>
                      </a:endParaRPr>
                    </a:p>
                  </a:txBody>
                  <a:tcPr marT="0" marB="0"/>
                </a:tc>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cap="small" dirty="0" err="1">
                          <a:effectLst/>
                          <a:latin typeface="Cambria" charset="0"/>
                          <a:ea typeface="ＭＳ 明朝" charset="-128"/>
                          <a:cs typeface="Times New Roman" charset="0"/>
                        </a:rPr>
                        <a:t>com.sg</a:t>
                      </a:r>
                      <a:r>
                        <a:rPr lang="en-US" sz="2700" cap="small" dirty="0">
                          <a:effectLst/>
                          <a:latin typeface="Cambria" charset="0"/>
                          <a:ea typeface="ＭＳ 明朝" charset="-128"/>
                          <a:cs typeface="Times New Roman" charset="0"/>
                        </a:rPr>
                        <a:t>=</a:t>
                      </a:r>
                      <a:r>
                        <a:rPr lang="en-US" sz="2700" cap="small" dirty="0" err="1">
                          <a:effectLst/>
                          <a:latin typeface="Cambria" charset="0"/>
                          <a:ea typeface="ＭＳ 明朝" charset="-128"/>
                          <a:cs typeface="Times New Roman" charset="0"/>
                        </a:rPr>
                        <a:t>loc.pl</a:t>
                      </a: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i="1">
                          <a:effectLst/>
                          <a:latin typeface="Cambria" charset="0"/>
                          <a:ea typeface="ＭＳ 明朝" charset="-128"/>
                          <a:cs typeface="Times New Roman" charset="0"/>
                        </a:rPr>
                        <a:t>guimmi-in </a:t>
                      </a:r>
                      <a:endParaRPr lang="en-GB" sz="2700">
                        <a:effectLst/>
                        <a:latin typeface="Cambria" charset="0"/>
                        <a:ea typeface="ＭＳ 明朝" charset="-128"/>
                        <a:cs typeface="Times New Roman" charset="0"/>
                      </a:endParaRPr>
                    </a:p>
                  </a:txBody>
                  <a:tcPr marT="0" marB="0"/>
                </a:tc>
                <a:extLst>
                  <a:ext uri="{0D108BD9-81ED-4DB2-BD59-A6C34878D82A}">
                    <a16:rowId xmlns:a16="http://schemas.microsoft.com/office/drawing/2014/main" val="10005"/>
                  </a:ext>
                </a:extLst>
              </a:tr>
              <a:tr h="494453">
                <a:tc>
                  <a:txBody>
                    <a:bodyPr/>
                    <a:lstStyle/>
                    <a:p>
                      <a:pPr>
                        <a:spcAft>
                          <a:spcPts val="0"/>
                        </a:spcAft>
                      </a:pPr>
                      <a:endParaRPr lang="en-GB" sz="2700">
                        <a:effectLst/>
                        <a:latin typeface="Cambria" charset="0"/>
                        <a:ea typeface="ＭＳ 明朝" charset="-128"/>
                        <a:cs typeface="Times New Roman" charset="0"/>
                      </a:endParaRPr>
                    </a:p>
                  </a:txBody>
                  <a:tcPr marT="0" marB="0"/>
                </a:tc>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cap="small" dirty="0" err="1">
                          <a:effectLst/>
                          <a:latin typeface="Cambria" charset="0"/>
                          <a:ea typeface="ＭＳ 明朝" charset="-128"/>
                          <a:cs typeface="Times New Roman" charset="0"/>
                        </a:rPr>
                        <a:t>nom.pl</a:t>
                      </a: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i="1">
                          <a:effectLst/>
                          <a:latin typeface="Cambria" charset="0"/>
                          <a:ea typeface="ＭＳ 明朝" charset="-128"/>
                          <a:cs typeface="Times New Roman" charset="0"/>
                        </a:rPr>
                        <a:t>guoimmi-t </a:t>
                      </a:r>
                      <a:endParaRPr lang="en-GB" sz="2700">
                        <a:effectLst/>
                        <a:latin typeface="Cambria" charset="0"/>
                        <a:ea typeface="ＭＳ 明朝" charset="-128"/>
                        <a:cs typeface="Times New Roman" charset="0"/>
                      </a:endParaRPr>
                    </a:p>
                  </a:txBody>
                  <a:tcPr marT="0" marB="0"/>
                </a:tc>
                <a:extLst>
                  <a:ext uri="{0D108BD9-81ED-4DB2-BD59-A6C34878D82A}">
                    <a16:rowId xmlns:a16="http://schemas.microsoft.com/office/drawing/2014/main" val="10006"/>
                  </a:ext>
                </a:extLst>
              </a:tr>
              <a:tr h="494453">
                <a:tc>
                  <a:txBody>
                    <a:bodyPr/>
                    <a:lstStyle/>
                    <a:p>
                      <a:pPr>
                        <a:spcAft>
                          <a:spcPts val="0"/>
                        </a:spcAft>
                      </a:pPr>
                      <a:endParaRPr lang="en-GB" sz="2700">
                        <a:effectLst/>
                        <a:latin typeface="Cambria" charset="0"/>
                        <a:ea typeface="ＭＳ 明朝" charset="-128"/>
                        <a:cs typeface="Times New Roman" charset="0"/>
                      </a:endParaRPr>
                    </a:p>
                  </a:txBody>
                  <a:tcPr marT="0" marB="0"/>
                </a:tc>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cap="small" dirty="0" err="1">
                          <a:effectLst/>
                          <a:latin typeface="Cambria" charset="0"/>
                          <a:ea typeface="ＭＳ 明朝" charset="-128"/>
                          <a:cs typeface="Times New Roman" charset="0"/>
                        </a:rPr>
                        <a:t>gen.pl</a:t>
                      </a:r>
                      <a:r>
                        <a:rPr lang="en-US" sz="2700" cap="small" dirty="0">
                          <a:effectLst/>
                          <a:latin typeface="Cambria" charset="0"/>
                          <a:ea typeface="ＭＳ 明朝" charset="-128"/>
                          <a:cs typeface="Times New Roman" charset="0"/>
                        </a:rPr>
                        <a:t>=</a:t>
                      </a:r>
                      <a:r>
                        <a:rPr lang="en-US" sz="2700" cap="small" dirty="0" err="1">
                          <a:effectLst/>
                          <a:latin typeface="Cambria" charset="0"/>
                          <a:ea typeface="ＭＳ 明朝" charset="-128"/>
                          <a:cs typeface="Times New Roman" charset="0"/>
                        </a:rPr>
                        <a:t>acc.pl</a:t>
                      </a: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i="1">
                          <a:effectLst/>
                          <a:latin typeface="Cambria" charset="0"/>
                          <a:ea typeface="ＭＳ 明朝" charset="-128"/>
                          <a:cs typeface="Times New Roman" charset="0"/>
                        </a:rPr>
                        <a:t>guimmi-id </a:t>
                      </a:r>
                      <a:endParaRPr lang="en-GB" sz="2700">
                        <a:effectLst/>
                        <a:latin typeface="Cambria" charset="0"/>
                        <a:ea typeface="ＭＳ 明朝" charset="-128"/>
                        <a:cs typeface="Times New Roman" charset="0"/>
                      </a:endParaRPr>
                    </a:p>
                  </a:txBody>
                  <a:tcPr marT="0" marB="0"/>
                </a:tc>
                <a:extLst>
                  <a:ext uri="{0D108BD9-81ED-4DB2-BD59-A6C34878D82A}">
                    <a16:rowId xmlns:a16="http://schemas.microsoft.com/office/drawing/2014/main" val="10007"/>
                  </a:ext>
                </a:extLst>
              </a:tr>
              <a:tr h="494453">
                <a:tc>
                  <a:txBody>
                    <a:bodyPr/>
                    <a:lstStyle/>
                    <a:p>
                      <a:pPr>
                        <a:spcAft>
                          <a:spcPts val="0"/>
                        </a:spcAft>
                      </a:pPr>
                      <a:endParaRPr lang="en-GB" sz="2700">
                        <a:effectLst/>
                        <a:latin typeface="Cambria" charset="0"/>
                        <a:ea typeface="ＭＳ 明朝" charset="-128"/>
                        <a:cs typeface="Times New Roman" charset="0"/>
                      </a:endParaRPr>
                    </a:p>
                  </a:txBody>
                  <a:tcPr marT="0" marB="0"/>
                </a:tc>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cap="small" dirty="0" err="1">
                          <a:effectLst/>
                          <a:latin typeface="Cambria" charset="0"/>
                          <a:ea typeface="ＭＳ 明朝" charset="-128"/>
                          <a:cs typeface="Times New Roman" charset="0"/>
                        </a:rPr>
                        <a:t>ill.pl</a:t>
                      </a: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i="1">
                          <a:effectLst/>
                          <a:latin typeface="Cambria" charset="0"/>
                          <a:ea typeface="ＭＳ 明朝" charset="-128"/>
                          <a:cs typeface="Times New Roman" charset="0"/>
                        </a:rPr>
                        <a:t>guimmi-ide </a:t>
                      </a:r>
                      <a:endParaRPr lang="en-GB" sz="2700">
                        <a:effectLst/>
                        <a:latin typeface="Cambria" charset="0"/>
                        <a:ea typeface="ＭＳ 明朝" charset="-128"/>
                        <a:cs typeface="Times New Roman" charset="0"/>
                      </a:endParaRPr>
                    </a:p>
                  </a:txBody>
                  <a:tcPr marT="0" marB="0"/>
                </a:tc>
                <a:extLst>
                  <a:ext uri="{0D108BD9-81ED-4DB2-BD59-A6C34878D82A}">
                    <a16:rowId xmlns:a16="http://schemas.microsoft.com/office/drawing/2014/main" val="10008"/>
                  </a:ext>
                </a:extLst>
              </a:tr>
              <a:tr h="494453">
                <a:tc>
                  <a:txBody>
                    <a:bodyPr/>
                    <a:lstStyle/>
                    <a:p>
                      <a:pPr>
                        <a:spcAft>
                          <a:spcPts val="0"/>
                        </a:spcAft>
                      </a:pPr>
                      <a:endParaRPr lang="en-GB" sz="2700">
                        <a:effectLst/>
                        <a:latin typeface="Cambria" charset="0"/>
                        <a:ea typeface="ＭＳ 明朝" charset="-128"/>
                        <a:cs typeface="Times New Roman" charset="0"/>
                      </a:endParaRPr>
                    </a:p>
                  </a:txBody>
                  <a:tcPr marT="0" marB="0"/>
                </a:tc>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cap="small" dirty="0" err="1">
                          <a:effectLst/>
                          <a:latin typeface="Cambria" charset="0"/>
                          <a:ea typeface="ＭＳ 明朝" charset="-128"/>
                          <a:cs typeface="Times New Roman" charset="0"/>
                        </a:rPr>
                        <a:t>com.pl</a:t>
                      </a: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i="1" dirty="0" err="1">
                          <a:effectLst/>
                          <a:latin typeface="Cambria" charset="0"/>
                          <a:ea typeface="ＭＳ 明朝" charset="-128"/>
                          <a:cs typeface="Times New Roman" charset="0"/>
                        </a:rPr>
                        <a:t>guimmi-iguin</a:t>
                      </a:r>
                      <a:r>
                        <a:rPr lang="en-US" sz="2700" i="1" dirty="0">
                          <a:effectLst/>
                          <a:latin typeface="Cambria" charset="0"/>
                          <a:ea typeface="ＭＳ 明朝" charset="-128"/>
                          <a:cs typeface="Times New Roman" charset="0"/>
                        </a:rPr>
                        <a:t> </a:t>
                      </a:r>
                      <a:endParaRPr lang="en-GB" sz="2700" dirty="0">
                        <a:effectLst/>
                        <a:latin typeface="Cambria" charset="0"/>
                        <a:ea typeface="ＭＳ 明朝" charset="-128"/>
                        <a:cs typeface="Times New Roman" charset="0"/>
                      </a:endParaRPr>
                    </a:p>
                  </a:txBody>
                  <a:tcPr marT="0" marB="0"/>
                </a:tc>
                <a:extLst>
                  <a:ext uri="{0D108BD9-81ED-4DB2-BD59-A6C34878D82A}">
                    <a16:rowId xmlns:a16="http://schemas.microsoft.com/office/drawing/2014/main" val="10009"/>
                  </a:ext>
                </a:extLst>
              </a:tr>
              <a:tr h="494453">
                <a:tc>
                  <a:txBody>
                    <a:bodyPr/>
                    <a:lstStyle/>
                    <a:p>
                      <a:pPr>
                        <a:spcAft>
                          <a:spcPts val="0"/>
                        </a:spcAft>
                      </a:pPr>
                      <a:endParaRPr lang="en-GB" sz="2700">
                        <a:effectLst/>
                        <a:latin typeface="Cambria" charset="0"/>
                        <a:ea typeface="ＭＳ 明朝" charset="-128"/>
                        <a:cs typeface="Times New Roman" charset="0"/>
                      </a:endParaRPr>
                    </a:p>
                  </a:txBody>
                  <a:tcPr marT="0" marB="0"/>
                </a:tc>
                <a:tc>
                  <a:txBody>
                    <a:bodyPr/>
                    <a:lstStyle/>
                    <a:p>
                      <a:pPr>
                        <a:spcAft>
                          <a:spcPts val="0"/>
                        </a:spcAft>
                      </a:pP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cap="small" dirty="0" err="1">
                          <a:effectLst/>
                          <a:latin typeface="Cambria" charset="0"/>
                          <a:ea typeface="ＭＳ 明朝" charset="-128"/>
                          <a:cs typeface="Times New Roman" charset="0"/>
                        </a:rPr>
                        <a:t>ess</a:t>
                      </a:r>
                      <a:endParaRPr lang="en-GB" sz="2700" dirty="0">
                        <a:effectLst/>
                        <a:latin typeface="Cambria" charset="0"/>
                        <a:ea typeface="ＭＳ 明朝" charset="-128"/>
                        <a:cs typeface="Times New Roman" charset="0"/>
                      </a:endParaRPr>
                    </a:p>
                  </a:txBody>
                  <a:tcPr marT="0" marB="0"/>
                </a:tc>
                <a:tc>
                  <a:txBody>
                    <a:bodyPr/>
                    <a:lstStyle/>
                    <a:p>
                      <a:pPr>
                        <a:spcAft>
                          <a:spcPts val="0"/>
                        </a:spcAft>
                      </a:pPr>
                      <a:r>
                        <a:rPr lang="en-US" sz="2700" i="1" dirty="0" err="1">
                          <a:effectLst/>
                          <a:latin typeface="Cambria" charset="0"/>
                          <a:ea typeface="ＭＳ 明朝" charset="-128"/>
                          <a:cs typeface="Times New Roman" charset="0"/>
                        </a:rPr>
                        <a:t>guoibmi</a:t>
                      </a:r>
                      <a:r>
                        <a:rPr lang="en-US" sz="2700" i="1" dirty="0">
                          <a:effectLst/>
                          <a:latin typeface="Cambria" charset="0"/>
                          <a:ea typeface="ＭＳ 明朝" charset="-128"/>
                          <a:cs typeface="Times New Roman" charset="0"/>
                        </a:rPr>
                        <a:t>-n</a:t>
                      </a:r>
                      <a:endParaRPr lang="en-GB" sz="2700" dirty="0">
                        <a:effectLst/>
                        <a:latin typeface="Cambria" charset="0"/>
                        <a:ea typeface="ＭＳ 明朝" charset="-128"/>
                        <a:cs typeface="Times New Roman" charset="0"/>
                      </a:endParaRPr>
                    </a:p>
                  </a:txBody>
                  <a:tcPr marT="0" marB="0"/>
                </a:tc>
                <a:extLst>
                  <a:ext uri="{0D108BD9-81ED-4DB2-BD59-A6C34878D82A}">
                    <a16:rowId xmlns:a16="http://schemas.microsoft.com/office/drawing/2014/main" val="10010"/>
                  </a:ext>
                </a:extLst>
              </a:tr>
            </a:tbl>
          </a:graphicData>
        </a:graphic>
      </p:graphicFrame>
      <p:pic>
        <p:nvPicPr>
          <p:cNvPr id="5" name="Picture 4">
            <a:extLst>
              <a:ext uri="{FF2B5EF4-FFF2-40B4-BE49-F238E27FC236}">
                <a16:creationId xmlns:a16="http://schemas.microsoft.com/office/drawing/2014/main" id="{2F6A9D0D-1BBA-984A-B7F4-0440B4763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173" y="0"/>
            <a:ext cx="6403828" cy="6858000"/>
          </a:xfrm>
          <a:prstGeom prst="rect">
            <a:avLst/>
          </a:prstGeom>
        </p:spPr>
      </p:pic>
    </p:spTree>
    <p:extLst>
      <p:ext uri="{BB962C8B-B14F-4D97-AF65-F5344CB8AC3E}">
        <p14:creationId xmlns:p14="http://schemas.microsoft.com/office/powerpoint/2010/main" val="2051296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6909F8A6-1C8D-5542-9FC9-61AED401C8E2}"/>
              </a:ext>
            </a:extLst>
          </p:cNvPr>
          <p:cNvGraphicFramePr>
            <a:graphicFrameLocks noGrp="1"/>
          </p:cNvGraphicFramePr>
          <p:nvPr>
            <p:ph idx="1"/>
            <p:extLst>
              <p:ext uri="{D42A27DB-BD31-4B8C-83A1-F6EECF244321}">
                <p14:modId xmlns:p14="http://schemas.microsoft.com/office/powerpoint/2010/main" val="3612018726"/>
              </p:ext>
            </p:extLst>
          </p:nvPr>
        </p:nvGraphicFramePr>
        <p:xfrm>
          <a:off x="1627190" y="1099061"/>
          <a:ext cx="8815388" cy="5684676"/>
        </p:xfrm>
        <a:graphic>
          <a:graphicData uri="http://schemas.openxmlformats.org/drawingml/2006/table">
            <a:tbl>
              <a:tblPr/>
              <a:tblGrid>
                <a:gridCol w="1470025">
                  <a:extLst>
                    <a:ext uri="{9D8B030D-6E8A-4147-A177-3AD203B41FA5}">
                      <a16:colId xmlns:a16="http://schemas.microsoft.com/office/drawing/2014/main" val="20000"/>
                    </a:ext>
                  </a:extLst>
                </a:gridCol>
                <a:gridCol w="1468437">
                  <a:extLst>
                    <a:ext uri="{9D8B030D-6E8A-4147-A177-3AD203B41FA5}">
                      <a16:colId xmlns:a16="http://schemas.microsoft.com/office/drawing/2014/main" val="20001"/>
                    </a:ext>
                  </a:extLst>
                </a:gridCol>
                <a:gridCol w="1470025">
                  <a:extLst>
                    <a:ext uri="{9D8B030D-6E8A-4147-A177-3AD203B41FA5}">
                      <a16:colId xmlns:a16="http://schemas.microsoft.com/office/drawing/2014/main" val="20002"/>
                    </a:ext>
                  </a:extLst>
                </a:gridCol>
                <a:gridCol w="1468439">
                  <a:extLst>
                    <a:ext uri="{9D8B030D-6E8A-4147-A177-3AD203B41FA5}">
                      <a16:colId xmlns:a16="http://schemas.microsoft.com/office/drawing/2014/main" val="20003"/>
                    </a:ext>
                  </a:extLst>
                </a:gridCol>
                <a:gridCol w="1470025">
                  <a:extLst>
                    <a:ext uri="{9D8B030D-6E8A-4147-A177-3AD203B41FA5}">
                      <a16:colId xmlns:a16="http://schemas.microsoft.com/office/drawing/2014/main" val="20004"/>
                    </a:ext>
                  </a:extLst>
                </a:gridCol>
                <a:gridCol w="1468437">
                  <a:extLst>
                    <a:ext uri="{9D8B030D-6E8A-4147-A177-3AD203B41FA5}">
                      <a16:colId xmlns:a16="http://schemas.microsoft.com/office/drawing/2014/main" val="20005"/>
                    </a:ext>
                  </a:extLst>
                </a:gridCol>
              </a:tblGrid>
              <a:tr h="98046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chemeClr val="bg1"/>
                          </a:solidFill>
                          <a:effectLst/>
                          <a:latin typeface="Arial" charset="0"/>
                          <a:ea typeface="ＭＳ Ｐゴシック" charset="-128"/>
                        </a:rPr>
                        <a:t>Language &amp; Corpus Name</a:t>
                      </a:r>
                      <a:endParaRPr kumimoji="0" lang="en-US" altLang="x-none" sz="1900" b="1" i="0" u="none" strike="noStrike" cap="none" normalizeH="0" baseline="0" dirty="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a:ln>
                            <a:noFill/>
                          </a:ln>
                          <a:solidFill>
                            <a:schemeClr val="bg1"/>
                          </a:solidFill>
                          <a:effectLst/>
                          <a:latin typeface="Arial" charset="0"/>
                          <a:ea typeface="ＭＳ Ｐゴシック" charset="-128"/>
                        </a:rPr>
                        <a:t>Corpus Size</a:t>
                      </a:r>
                      <a:endParaRPr kumimoji="0" lang="en-US" altLang="x-none" sz="1900" b="1" i="0" u="none" strike="noStrike" cap="none" normalizeH="0" baseline="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a:ln>
                            <a:noFill/>
                          </a:ln>
                          <a:solidFill>
                            <a:schemeClr val="bg1"/>
                          </a:solidFill>
                          <a:effectLst/>
                          <a:latin typeface="Arial" charset="0"/>
                          <a:ea typeface="ＭＳ Ｐゴシック" charset="-128"/>
                        </a:rPr>
                        <a:t>Paradigm Size</a:t>
                      </a:r>
                      <a:endParaRPr kumimoji="0" lang="en-US" altLang="x-none" sz="1900" b="1" i="0" u="none" strike="noStrike" cap="none" normalizeH="0" baseline="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chemeClr val="bg1"/>
                          </a:solidFill>
                          <a:effectLst/>
                          <a:latin typeface="Arial" charset="0"/>
                          <a:ea typeface="ＭＳ Ｐゴシック" charset="-128"/>
                        </a:rPr>
                        <a:t>Total Lexemes</a:t>
                      </a:r>
                      <a:endParaRPr kumimoji="0" lang="en-US" altLang="x-none" sz="1900" b="1" i="0" u="none" strike="noStrike" cap="none" normalizeH="0" baseline="0" dirty="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chemeClr val="bg1"/>
                          </a:solidFill>
                          <a:effectLst/>
                          <a:latin typeface="Arial" charset="0"/>
                          <a:ea typeface="ＭＳ Ｐゴシック" charset="-128"/>
                        </a:rPr>
                        <a:t>Lexemes with full Paradigm</a:t>
                      </a:r>
                      <a:endParaRPr kumimoji="0" lang="en-US" altLang="x-none" sz="1900" b="1" i="0" u="none" strike="noStrike" cap="none" normalizeH="0" baseline="0" dirty="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chemeClr val="bg1"/>
                          </a:solidFill>
                          <a:effectLst/>
                          <a:latin typeface="Arial" charset="0"/>
                          <a:ea typeface="ＭＳ Ｐゴシック" charset="-128"/>
                        </a:rPr>
                        <a:t>% Lexemes with full Paradigm</a:t>
                      </a:r>
                      <a:endParaRPr kumimoji="0" lang="en-US" altLang="x-none" sz="1900" b="1" i="0" u="none" strike="noStrike" cap="none" normalizeH="0" baseline="0" dirty="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9598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a:ln>
                            <a:noFill/>
                          </a:ln>
                          <a:solidFill>
                            <a:srgbClr val="000000"/>
                          </a:solidFill>
                          <a:effectLst/>
                          <a:latin typeface="Arial" charset="0"/>
                          <a:ea typeface="ＭＳ Ｐゴシック" charset="-128"/>
                        </a:rPr>
                        <a:t>English Web Treebank</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900" b="0" i="0" u="none" strike="noStrike" cap="none" normalizeH="0" baseline="0">
                          <a:ln>
                            <a:noFill/>
                          </a:ln>
                          <a:solidFill>
                            <a:srgbClr val="000000"/>
                          </a:solidFill>
                          <a:effectLst/>
                          <a:latin typeface="Arial" charset="0"/>
                          <a:ea typeface="ＭＳ Ｐゴシック" charset="-128"/>
                        </a:rPr>
                        <a:t>254,830</a:t>
                      </a:r>
                      <a:endParaRPr kumimoji="0" lang="cs-CZ"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0" i="0" u="none" strike="noStrike" cap="none" normalizeH="0" baseline="0">
                          <a:ln>
                            <a:noFill/>
                          </a:ln>
                          <a:solidFill>
                            <a:srgbClr val="000000"/>
                          </a:solidFill>
                          <a:effectLst/>
                          <a:latin typeface="Arial" charset="0"/>
                          <a:ea typeface="ＭＳ Ｐゴシック" charset="-128"/>
                        </a:rPr>
                        <a:t>2</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900" b="0" i="0" u="none" strike="noStrike" cap="none" normalizeH="0" baseline="0">
                          <a:ln>
                            <a:noFill/>
                          </a:ln>
                          <a:solidFill>
                            <a:srgbClr val="000000"/>
                          </a:solidFill>
                          <a:effectLst/>
                          <a:latin typeface="Arial" charset="0"/>
                          <a:ea typeface="ＭＳ Ｐゴシック" charset="-128"/>
                        </a:rPr>
                        <a:t>6,369</a:t>
                      </a:r>
                      <a:endParaRPr kumimoji="0" lang="cs-CZ"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0" i="0" u="none" strike="noStrike" cap="none" normalizeH="0" baseline="0">
                          <a:ln>
                            <a:noFill/>
                          </a:ln>
                          <a:solidFill>
                            <a:srgbClr val="000000"/>
                          </a:solidFill>
                          <a:effectLst/>
                          <a:latin typeface="Arial" charset="0"/>
                          <a:ea typeface="ＭＳ Ｐゴシック" charset="-128"/>
                        </a:rPr>
                        <a:t>1,524</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900" b="0" i="0" u="none" strike="noStrike" cap="none" normalizeH="0" baseline="0">
                          <a:ln>
                            <a:noFill/>
                          </a:ln>
                          <a:solidFill>
                            <a:srgbClr val="000000"/>
                          </a:solidFill>
                          <a:effectLst/>
                          <a:latin typeface="Arial" charset="0"/>
                          <a:ea typeface="Mangal" charset="0"/>
                          <a:cs typeface="Mangal" charset="0"/>
                        </a:rPr>
                        <a:t>23.92%</a:t>
                      </a:r>
                      <a:endParaRPr kumimoji="0" lang="mr-IN" altLang="x-none" sz="1900" b="0" i="0" u="none" strike="noStrike" cap="none" normalizeH="0" baseline="0">
                        <a:ln>
                          <a:noFill/>
                        </a:ln>
                        <a:solidFill>
                          <a:srgbClr val="000000"/>
                        </a:solidFill>
                        <a:effectLst/>
                        <a:latin typeface="Calibri" charset="0"/>
                        <a:ea typeface="Mangal" charset="0"/>
                        <a:cs typeface="Mangal" charset="0"/>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98046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a:ln>
                            <a:noFill/>
                          </a:ln>
                          <a:solidFill>
                            <a:srgbClr val="000000"/>
                          </a:solidFill>
                          <a:effectLst/>
                          <a:latin typeface="Arial" charset="0"/>
                          <a:ea typeface="ＭＳ Ｐゴシック" charset="-128"/>
                        </a:rPr>
                        <a:t>Norwegian Dependency Treebank</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900" b="0" i="0" u="none" strike="noStrike" cap="none" normalizeH="0" baseline="0">
                          <a:ln>
                            <a:noFill/>
                          </a:ln>
                          <a:solidFill>
                            <a:srgbClr val="000000"/>
                          </a:solidFill>
                          <a:effectLst/>
                          <a:latin typeface="Arial" charset="0"/>
                          <a:ea typeface="ＭＳ Ｐゴシック" charset="-128"/>
                        </a:rPr>
                        <a:t>311,277</a:t>
                      </a:r>
                      <a:endParaRPr kumimoji="0" lang="cs-CZ"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a:ln>
                            <a:noFill/>
                          </a:ln>
                          <a:solidFill>
                            <a:srgbClr val="000000"/>
                          </a:solidFill>
                          <a:effectLst/>
                          <a:latin typeface="Arial" charset="0"/>
                          <a:ea typeface="ＭＳ Ｐゴシック" charset="-128"/>
                        </a:rPr>
                        <a:t>4</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900" b="0" i="0" u="none" strike="noStrike" cap="none" normalizeH="0" baseline="0">
                          <a:ln>
                            <a:noFill/>
                          </a:ln>
                          <a:solidFill>
                            <a:srgbClr val="000000"/>
                          </a:solidFill>
                          <a:effectLst/>
                          <a:latin typeface="Arial" charset="0"/>
                          <a:ea typeface="ＭＳ Ｐゴシック" charset="-128"/>
                        </a:rPr>
                        <a:t>12,587</a:t>
                      </a:r>
                      <a:endParaRPr kumimoji="0" lang="fi-FI"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uk-UA" altLang="x-none" sz="1900" b="0" i="0" u="none" strike="noStrike" cap="none" normalizeH="0" baseline="0">
                          <a:ln>
                            <a:noFill/>
                          </a:ln>
                          <a:solidFill>
                            <a:srgbClr val="000000"/>
                          </a:solidFill>
                          <a:effectLst/>
                          <a:latin typeface="Arial" charset="0"/>
                          <a:ea typeface="ＭＳ Ｐゴシック" charset="-128"/>
                        </a:rPr>
                        <a:t>393</a:t>
                      </a:r>
                      <a:endParaRPr kumimoji="0" lang="uk-UA"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900" b="0" i="0" u="none" strike="noStrike" cap="none" normalizeH="0" baseline="0">
                          <a:ln>
                            <a:noFill/>
                          </a:ln>
                          <a:solidFill>
                            <a:srgbClr val="000000"/>
                          </a:solidFill>
                          <a:effectLst/>
                          <a:latin typeface="Arial" charset="0"/>
                          <a:ea typeface="Mangal" charset="0"/>
                          <a:cs typeface="Mangal" charset="0"/>
                        </a:rPr>
                        <a:t>3.12%</a:t>
                      </a:r>
                      <a:endParaRPr kumimoji="0" lang="mr-IN" altLang="x-none" sz="1900" b="0" i="0" u="none" strike="noStrike" cap="none" normalizeH="0" baseline="0">
                        <a:ln>
                          <a:noFill/>
                        </a:ln>
                        <a:solidFill>
                          <a:srgbClr val="000000"/>
                        </a:solidFill>
                        <a:effectLst/>
                        <a:latin typeface="Calibri" charset="0"/>
                        <a:ea typeface="Mangal" charset="0"/>
                        <a:cs typeface="Mangal" charset="0"/>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69598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a:ln>
                            <a:noFill/>
                          </a:ln>
                          <a:solidFill>
                            <a:srgbClr val="000000"/>
                          </a:solidFill>
                          <a:effectLst/>
                          <a:latin typeface="Arial" charset="0"/>
                          <a:ea typeface="ＭＳ Ｐゴシック" charset="-128"/>
                        </a:rPr>
                        <a:t>Russian SynTagRus</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900" b="1" i="0" u="none" strike="noStrike" cap="none" normalizeH="0" baseline="0">
                          <a:ln>
                            <a:noFill/>
                          </a:ln>
                          <a:solidFill>
                            <a:srgbClr val="000000"/>
                          </a:solidFill>
                          <a:effectLst/>
                          <a:latin typeface="Arial" charset="0"/>
                          <a:ea typeface="ＭＳ Ｐゴシック" charset="-128"/>
                        </a:rPr>
                        <a:t>1,032,644</a:t>
                      </a:r>
                      <a:endParaRPr kumimoji="0" lang="fi-FI"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1" i="0" u="none" strike="noStrike" cap="none" normalizeH="0" baseline="0">
                          <a:ln>
                            <a:noFill/>
                          </a:ln>
                          <a:solidFill>
                            <a:srgbClr val="000000"/>
                          </a:solidFill>
                          <a:effectLst/>
                          <a:latin typeface="Arial" charset="0"/>
                          <a:ea typeface="ＭＳ Ｐゴシック" charset="-128"/>
                        </a:rPr>
                        <a:t>12</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900" b="1" i="0" u="none" strike="noStrike" cap="none" normalizeH="0" baseline="0">
                          <a:ln>
                            <a:noFill/>
                          </a:ln>
                          <a:solidFill>
                            <a:srgbClr val="000000"/>
                          </a:solidFill>
                          <a:effectLst/>
                          <a:latin typeface="Arial" charset="0"/>
                          <a:ea typeface="ＭＳ Ｐゴシック" charset="-128"/>
                        </a:rPr>
                        <a:t>21,945</a:t>
                      </a:r>
                      <a:endParaRPr kumimoji="0" lang="fi-FI"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1" i="0" u="none" strike="noStrike" cap="none" normalizeH="0" baseline="0">
                          <a:ln>
                            <a:noFill/>
                          </a:ln>
                          <a:solidFill>
                            <a:srgbClr val="000000"/>
                          </a:solidFill>
                          <a:effectLst/>
                          <a:latin typeface="Arial" charset="0"/>
                          <a:ea typeface="ＭＳ Ｐゴシック" charset="-128"/>
                        </a:rPr>
                        <a:t>13</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900" b="1" i="0" u="none" strike="noStrike" cap="none" normalizeH="0" baseline="0">
                          <a:ln>
                            <a:noFill/>
                          </a:ln>
                          <a:solidFill>
                            <a:srgbClr val="000000"/>
                          </a:solidFill>
                          <a:effectLst/>
                          <a:latin typeface="Arial" charset="0"/>
                          <a:ea typeface="Mangal" charset="0"/>
                          <a:cs typeface="Mangal" charset="0"/>
                        </a:rPr>
                        <a:t>0.06%</a:t>
                      </a:r>
                      <a:endParaRPr kumimoji="0" lang="mr-IN" altLang="x-none" sz="1900" b="0" i="0" u="none" strike="noStrike" cap="none" normalizeH="0" baseline="0">
                        <a:ln>
                          <a:noFill/>
                        </a:ln>
                        <a:solidFill>
                          <a:srgbClr val="000000"/>
                        </a:solidFill>
                        <a:effectLst/>
                        <a:latin typeface="Calibri" charset="0"/>
                        <a:ea typeface="Mangal" charset="0"/>
                        <a:cs typeface="Mangal" charset="0"/>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126494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rgbClr val="000000"/>
                          </a:solidFill>
                          <a:effectLst/>
                          <a:latin typeface="Arial" charset="0"/>
                          <a:ea typeface="ＭＳ Ｐゴシック" charset="-128"/>
                        </a:rPr>
                        <a:t>Czech Prague </a:t>
                      </a:r>
                      <a:r>
                        <a:rPr kumimoji="0" lang="en-US" altLang="x-none" sz="1700" b="1" i="0" u="none" strike="noStrike" cap="none" normalizeH="0" baseline="0" dirty="0">
                          <a:ln>
                            <a:noFill/>
                          </a:ln>
                          <a:solidFill>
                            <a:srgbClr val="000000"/>
                          </a:solidFill>
                          <a:effectLst/>
                          <a:latin typeface="Arial" charset="0"/>
                          <a:ea typeface="ＭＳ Ｐゴシック" charset="-128"/>
                        </a:rPr>
                        <a:t>Dependency</a:t>
                      </a:r>
                      <a:r>
                        <a:rPr kumimoji="0" lang="en-US" altLang="x-none" sz="1900" b="1" i="0" u="none" strike="noStrike" cap="none" normalizeH="0" baseline="0" dirty="0">
                          <a:ln>
                            <a:noFill/>
                          </a:ln>
                          <a:solidFill>
                            <a:srgbClr val="000000"/>
                          </a:solidFill>
                          <a:effectLst/>
                          <a:latin typeface="Arial" charset="0"/>
                          <a:ea typeface="ＭＳ Ｐゴシック" charset="-128"/>
                        </a:rPr>
                        <a:t> Treebank</a:t>
                      </a:r>
                      <a:endParaRPr kumimoji="0" lang="en-US" altLang="x-none" sz="1900" b="1" i="0" u="none" strike="noStrike" cap="none" normalizeH="0" baseline="0" dirty="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1" i="0" u="none" strike="noStrike" cap="none" normalizeH="0" baseline="0" dirty="0">
                          <a:ln>
                            <a:noFill/>
                          </a:ln>
                          <a:solidFill>
                            <a:srgbClr val="000000"/>
                          </a:solidFill>
                          <a:effectLst/>
                          <a:latin typeface="Arial" charset="0"/>
                          <a:ea typeface="ＭＳ Ｐゴシック" charset="-128"/>
                        </a:rPr>
                        <a:t>1,509,242</a:t>
                      </a:r>
                      <a:endParaRPr kumimoji="0" lang="is-IS" altLang="x-none" sz="1900" b="1" i="0" u="none" strike="noStrike" cap="none" normalizeH="0" baseline="0" dirty="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rgbClr val="000000"/>
                          </a:solidFill>
                          <a:effectLst/>
                          <a:latin typeface="Arial" charset="0"/>
                          <a:ea typeface="ＭＳ Ｐゴシック" charset="-128"/>
                        </a:rPr>
                        <a:t>14</a:t>
                      </a:r>
                      <a:endParaRPr kumimoji="0" lang="en-US" altLang="x-none" sz="1900" b="1" i="0" u="none" strike="noStrike" cap="none" normalizeH="0" baseline="0" dirty="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1" i="0" u="none" strike="noStrike" cap="none" normalizeH="0" baseline="0" dirty="0">
                          <a:ln>
                            <a:noFill/>
                          </a:ln>
                          <a:solidFill>
                            <a:srgbClr val="000000"/>
                          </a:solidFill>
                          <a:effectLst/>
                          <a:latin typeface="Arial" charset="0"/>
                          <a:ea typeface="ＭＳ Ｐゴシック" charset="-128"/>
                        </a:rPr>
                        <a:t>17,904</a:t>
                      </a:r>
                      <a:endParaRPr kumimoji="0" lang="is-IS" altLang="x-none" sz="1900" b="1" i="0" u="none" strike="noStrike" cap="none" normalizeH="0" baseline="0" dirty="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dirty="0">
                          <a:ln>
                            <a:noFill/>
                          </a:ln>
                          <a:solidFill>
                            <a:srgbClr val="000000"/>
                          </a:solidFill>
                          <a:effectLst/>
                          <a:latin typeface="Arial" charset="0"/>
                          <a:ea typeface="ＭＳ Ｐゴシック" charset="-128"/>
                        </a:rPr>
                        <a:t>3</a:t>
                      </a:r>
                      <a:endParaRPr kumimoji="0" lang="en-US" altLang="x-none" sz="1900" b="0" i="0" u="none" strike="noStrike" cap="none" normalizeH="0" baseline="0" dirty="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900" b="0" i="0" u="none" strike="noStrike" cap="none" normalizeH="0" baseline="0" dirty="0">
                          <a:ln>
                            <a:noFill/>
                          </a:ln>
                          <a:solidFill>
                            <a:srgbClr val="000000"/>
                          </a:solidFill>
                          <a:effectLst/>
                          <a:latin typeface="Arial" charset="0"/>
                          <a:ea typeface="Mangal" charset="0"/>
                          <a:cs typeface="Mangal" charset="0"/>
                        </a:rPr>
                        <a:t>0.02%</a:t>
                      </a:r>
                      <a:endParaRPr kumimoji="0" lang="mr-IN" altLang="x-none" sz="1900" b="0" i="0" u="none" strike="noStrike" cap="none" normalizeH="0" baseline="0" dirty="0">
                        <a:ln>
                          <a:noFill/>
                        </a:ln>
                        <a:solidFill>
                          <a:srgbClr val="000000"/>
                        </a:solidFill>
                        <a:effectLst/>
                        <a:latin typeface="Calibri" charset="0"/>
                        <a:ea typeface="Mangal" charset="0"/>
                        <a:cs typeface="Mangal" charset="0"/>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r h="69598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a:ln>
                            <a:noFill/>
                          </a:ln>
                          <a:solidFill>
                            <a:srgbClr val="000000"/>
                          </a:solidFill>
                          <a:effectLst/>
                          <a:latin typeface="Arial" charset="0"/>
                          <a:ea typeface="ＭＳ Ｐゴシック" charset="-128"/>
                        </a:rPr>
                        <a:t>Estonian ArborEst</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0" i="0" u="none" strike="noStrike" cap="none" normalizeH="0" baseline="0">
                          <a:ln>
                            <a:noFill/>
                          </a:ln>
                          <a:solidFill>
                            <a:srgbClr val="000000"/>
                          </a:solidFill>
                          <a:effectLst/>
                          <a:latin typeface="Arial" charset="0"/>
                          <a:ea typeface="ＭＳ Ｐゴシック" charset="-128"/>
                        </a:rPr>
                        <a:t>234,351</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0" i="0" u="none" strike="noStrike" cap="none" normalizeH="0" baseline="0">
                          <a:ln>
                            <a:noFill/>
                          </a:ln>
                          <a:solidFill>
                            <a:srgbClr val="000000"/>
                          </a:solidFill>
                          <a:effectLst/>
                          <a:latin typeface="Arial" charset="0"/>
                          <a:ea typeface="ＭＳ Ｐゴシック" charset="-128"/>
                        </a:rPr>
                        <a:t>28</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0" i="0" u="none" strike="noStrike" cap="none" normalizeH="0" baseline="0">
                          <a:ln>
                            <a:noFill/>
                          </a:ln>
                          <a:solidFill>
                            <a:srgbClr val="000000"/>
                          </a:solidFill>
                          <a:effectLst/>
                          <a:latin typeface="Arial" charset="0"/>
                          <a:ea typeface="ＭＳ Ｐゴシック" charset="-128"/>
                        </a:rPr>
                        <a:t>14,075</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a:ln>
                            <a:noFill/>
                          </a:ln>
                          <a:solidFill>
                            <a:srgbClr val="000000"/>
                          </a:solidFill>
                          <a:effectLst/>
                          <a:latin typeface="Arial" charset="0"/>
                          <a:ea typeface="ＭＳ Ｐゴシック" charset="-128"/>
                        </a:rPr>
                        <a:t>0</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900" b="0" i="0" u="none" strike="noStrike" cap="none" normalizeH="0" baseline="0" dirty="0">
                          <a:ln>
                            <a:noFill/>
                          </a:ln>
                          <a:solidFill>
                            <a:srgbClr val="000000"/>
                          </a:solidFill>
                          <a:effectLst/>
                          <a:latin typeface="Arial" charset="0"/>
                          <a:ea typeface="Mangal" charset="0"/>
                          <a:cs typeface="Mangal" charset="0"/>
                        </a:rPr>
                        <a:t>0%</a:t>
                      </a:r>
                      <a:endParaRPr kumimoji="0" lang="mr-IN" altLang="x-none" sz="1900" b="0" i="0" u="none" strike="noStrike" cap="none" normalizeH="0" baseline="0" dirty="0">
                        <a:ln>
                          <a:noFill/>
                        </a:ln>
                        <a:solidFill>
                          <a:srgbClr val="000000"/>
                        </a:solidFill>
                        <a:effectLst/>
                        <a:latin typeface="Calibri" charset="0"/>
                        <a:ea typeface="Mangal" charset="0"/>
                        <a:cs typeface="Mangal" charset="0"/>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5"/>
                  </a:ext>
                </a:extLst>
              </a:tr>
            </a:tbl>
          </a:graphicData>
        </a:graphic>
      </p:graphicFrame>
      <p:sp>
        <p:nvSpPr>
          <p:cNvPr id="8" name="Title 1"/>
          <p:cNvSpPr txBox="1">
            <a:spLocks/>
          </p:cNvSpPr>
          <p:nvPr/>
        </p:nvSpPr>
        <p:spPr>
          <a:xfrm>
            <a:off x="2193926" y="119065"/>
            <a:ext cx="7880351" cy="968375"/>
          </a:xfrm>
          <a:prstGeom prst="rect">
            <a:avLst/>
          </a:prstGeom>
        </p:spPr>
        <p:txBody>
          <a:bodyPr vert="horz" lIns="121920" tIns="60960" rIns="121920" bIns="60960" rtlCol="0" anchor="b">
            <a:normAutofit/>
          </a:bodyPr>
          <a:lstStyle>
            <a:lvl1pPr algn="l" defTabSz="457200" rtl="0" eaLnBrk="1" latinLnBrk="0" hangingPunct="1">
              <a:spcBef>
                <a:spcPct val="0"/>
              </a:spcBef>
              <a:buNone/>
              <a:defRPr sz="2600" b="1" i="0" kern="1200">
                <a:solidFill>
                  <a:schemeClr val="tx1"/>
                </a:solidFill>
                <a:latin typeface="Arial" pitchFamily="34" charset="0"/>
                <a:ea typeface="+mj-ea"/>
                <a:cs typeface="Arial" pitchFamily="34" charset="0"/>
              </a:defRPr>
            </a:lvl1pPr>
          </a:lstStyle>
          <a:p>
            <a:pPr algn="ctr"/>
            <a:r>
              <a:rPr lang="en-US" altLang="en-US" sz="4267" dirty="0">
                <a:latin typeface="+mj-lt"/>
                <a:ea typeface="ＭＳ Ｐゴシック" charset="-128"/>
                <a:cs typeface="Open Sans" charset="0"/>
              </a:rPr>
              <a:t>Zipfian distribution</a:t>
            </a:r>
          </a:p>
        </p:txBody>
      </p:sp>
    </p:spTree>
    <p:extLst>
      <p:ext uri="{BB962C8B-B14F-4D97-AF65-F5344CB8AC3E}">
        <p14:creationId xmlns:p14="http://schemas.microsoft.com/office/powerpoint/2010/main" val="86938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6909F8A6-1C8D-5542-9FC9-61AED401C8E2}"/>
              </a:ext>
            </a:extLst>
          </p:cNvPr>
          <p:cNvGraphicFramePr>
            <a:graphicFrameLocks noGrp="1"/>
          </p:cNvGraphicFramePr>
          <p:nvPr>
            <p:ph idx="1"/>
          </p:nvPr>
        </p:nvGraphicFramePr>
        <p:xfrm>
          <a:off x="1627190" y="1099061"/>
          <a:ext cx="8815388" cy="5684676"/>
        </p:xfrm>
        <a:graphic>
          <a:graphicData uri="http://schemas.openxmlformats.org/drawingml/2006/table">
            <a:tbl>
              <a:tblPr/>
              <a:tblGrid>
                <a:gridCol w="1470025">
                  <a:extLst>
                    <a:ext uri="{9D8B030D-6E8A-4147-A177-3AD203B41FA5}">
                      <a16:colId xmlns:a16="http://schemas.microsoft.com/office/drawing/2014/main" val="20000"/>
                    </a:ext>
                  </a:extLst>
                </a:gridCol>
                <a:gridCol w="1468437">
                  <a:extLst>
                    <a:ext uri="{9D8B030D-6E8A-4147-A177-3AD203B41FA5}">
                      <a16:colId xmlns:a16="http://schemas.microsoft.com/office/drawing/2014/main" val="20001"/>
                    </a:ext>
                  </a:extLst>
                </a:gridCol>
                <a:gridCol w="1470025">
                  <a:extLst>
                    <a:ext uri="{9D8B030D-6E8A-4147-A177-3AD203B41FA5}">
                      <a16:colId xmlns:a16="http://schemas.microsoft.com/office/drawing/2014/main" val="20002"/>
                    </a:ext>
                  </a:extLst>
                </a:gridCol>
                <a:gridCol w="1468439">
                  <a:extLst>
                    <a:ext uri="{9D8B030D-6E8A-4147-A177-3AD203B41FA5}">
                      <a16:colId xmlns:a16="http://schemas.microsoft.com/office/drawing/2014/main" val="20003"/>
                    </a:ext>
                  </a:extLst>
                </a:gridCol>
                <a:gridCol w="1470025">
                  <a:extLst>
                    <a:ext uri="{9D8B030D-6E8A-4147-A177-3AD203B41FA5}">
                      <a16:colId xmlns:a16="http://schemas.microsoft.com/office/drawing/2014/main" val="20004"/>
                    </a:ext>
                  </a:extLst>
                </a:gridCol>
                <a:gridCol w="1468437">
                  <a:extLst>
                    <a:ext uri="{9D8B030D-6E8A-4147-A177-3AD203B41FA5}">
                      <a16:colId xmlns:a16="http://schemas.microsoft.com/office/drawing/2014/main" val="20005"/>
                    </a:ext>
                  </a:extLst>
                </a:gridCol>
              </a:tblGrid>
              <a:tr h="98046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chemeClr val="bg1"/>
                          </a:solidFill>
                          <a:effectLst/>
                          <a:latin typeface="Arial" charset="0"/>
                          <a:ea typeface="ＭＳ Ｐゴシック" charset="-128"/>
                        </a:rPr>
                        <a:t>Language &amp; Corpus Name</a:t>
                      </a:r>
                      <a:endParaRPr kumimoji="0" lang="en-US" altLang="x-none" sz="1900" b="1" i="0" u="none" strike="noStrike" cap="none" normalizeH="0" baseline="0" dirty="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a:ln>
                            <a:noFill/>
                          </a:ln>
                          <a:solidFill>
                            <a:schemeClr val="bg1"/>
                          </a:solidFill>
                          <a:effectLst/>
                          <a:latin typeface="Arial" charset="0"/>
                          <a:ea typeface="ＭＳ Ｐゴシック" charset="-128"/>
                        </a:rPr>
                        <a:t>Corpus Size</a:t>
                      </a:r>
                      <a:endParaRPr kumimoji="0" lang="en-US" altLang="x-none" sz="1900" b="1" i="0" u="none" strike="noStrike" cap="none" normalizeH="0" baseline="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a:ln>
                            <a:noFill/>
                          </a:ln>
                          <a:solidFill>
                            <a:schemeClr val="bg1"/>
                          </a:solidFill>
                          <a:effectLst/>
                          <a:latin typeface="Arial" charset="0"/>
                          <a:ea typeface="ＭＳ Ｐゴシック" charset="-128"/>
                        </a:rPr>
                        <a:t>Paradigm Size</a:t>
                      </a:r>
                      <a:endParaRPr kumimoji="0" lang="en-US" altLang="x-none" sz="1900" b="1" i="0" u="none" strike="noStrike" cap="none" normalizeH="0" baseline="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chemeClr val="bg1"/>
                          </a:solidFill>
                          <a:effectLst/>
                          <a:latin typeface="Arial" charset="0"/>
                          <a:ea typeface="ＭＳ Ｐゴシック" charset="-128"/>
                        </a:rPr>
                        <a:t>Total Lexemes</a:t>
                      </a:r>
                      <a:endParaRPr kumimoji="0" lang="en-US" altLang="x-none" sz="1900" b="1" i="0" u="none" strike="noStrike" cap="none" normalizeH="0" baseline="0" dirty="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chemeClr val="bg1"/>
                          </a:solidFill>
                          <a:effectLst/>
                          <a:latin typeface="Arial" charset="0"/>
                          <a:ea typeface="ＭＳ Ｐゴシック" charset="-128"/>
                        </a:rPr>
                        <a:t>Lexemes with full Paradigm</a:t>
                      </a:r>
                      <a:endParaRPr kumimoji="0" lang="en-US" altLang="x-none" sz="1900" b="1" i="0" u="none" strike="noStrike" cap="none" normalizeH="0" baseline="0" dirty="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chemeClr val="bg1"/>
                          </a:solidFill>
                          <a:effectLst/>
                          <a:latin typeface="Arial" charset="0"/>
                          <a:ea typeface="ＭＳ Ｐゴシック" charset="-128"/>
                        </a:rPr>
                        <a:t>% Lexemes with full Paradigm</a:t>
                      </a:r>
                      <a:endParaRPr kumimoji="0" lang="en-US" altLang="x-none" sz="1900" b="1" i="0" u="none" strike="noStrike" cap="none" normalizeH="0" baseline="0" dirty="0">
                        <a:ln>
                          <a:noFill/>
                        </a:ln>
                        <a:solidFill>
                          <a:schemeClr val="bg1"/>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9598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a:ln>
                            <a:noFill/>
                          </a:ln>
                          <a:solidFill>
                            <a:srgbClr val="000000"/>
                          </a:solidFill>
                          <a:effectLst/>
                          <a:latin typeface="Arial" charset="0"/>
                          <a:ea typeface="ＭＳ Ｐゴシック" charset="-128"/>
                        </a:rPr>
                        <a:t>English Web Treebank</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900" b="0" i="0" u="none" strike="noStrike" cap="none" normalizeH="0" baseline="0">
                          <a:ln>
                            <a:noFill/>
                          </a:ln>
                          <a:solidFill>
                            <a:srgbClr val="000000"/>
                          </a:solidFill>
                          <a:effectLst/>
                          <a:latin typeface="Arial" charset="0"/>
                          <a:ea typeface="ＭＳ Ｐゴシック" charset="-128"/>
                        </a:rPr>
                        <a:t>254,830</a:t>
                      </a:r>
                      <a:endParaRPr kumimoji="0" lang="cs-CZ"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0" i="0" u="none" strike="noStrike" cap="none" normalizeH="0" baseline="0">
                          <a:ln>
                            <a:noFill/>
                          </a:ln>
                          <a:solidFill>
                            <a:srgbClr val="000000"/>
                          </a:solidFill>
                          <a:effectLst/>
                          <a:latin typeface="Arial" charset="0"/>
                          <a:ea typeface="ＭＳ Ｐゴシック" charset="-128"/>
                        </a:rPr>
                        <a:t>2</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900" b="0" i="0" u="none" strike="noStrike" cap="none" normalizeH="0" baseline="0">
                          <a:ln>
                            <a:noFill/>
                          </a:ln>
                          <a:solidFill>
                            <a:srgbClr val="000000"/>
                          </a:solidFill>
                          <a:effectLst/>
                          <a:latin typeface="Arial" charset="0"/>
                          <a:ea typeface="ＭＳ Ｐゴシック" charset="-128"/>
                        </a:rPr>
                        <a:t>6,369</a:t>
                      </a:r>
                      <a:endParaRPr kumimoji="0" lang="cs-CZ"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0" i="0" u="none" strike="noStrike" cap="none" normalizeH="0" baseline="0">
                          <a:ln>
                            <a:noFill/>
                          </a:ln>
                          <a:solidFill>
                            <a:srgbClr val="000000"/>
                          </a:solidFill>
                          <a:effectLst/>
                          <a:latin typeface="Arial" charset="0"/>
                          <a:ea typeface="ＭＳ Ｐゴシック" charset="-128"/>
                        </a:rPr>
                        <a:t>1,524</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900" b="0" i="0" u="none" strike="noStrike" cap="none" normalizeH="0" baseline="0">
                          <a:ln>
                            <a:noFill/>
                          </a:ln>
                          <a:solidFill>
                            <a:srgbClr val="000000"/>
                          </a:solidFill>
                          <a:effectLst/>
                          <a:latin typeface="Arial" charset="0"/>
                          <a:ea typeface="Mangal" charset="0"/>
                          <a:cs typeface="Mangal" charset="0"/>
                        </a:rPr>
                        <a:t>23.92%</a:t>
                      </a:r>
                      <a:endParaRPr kumimoji="0" lang="mr-IN" altLang="x-none" sz="1900" b="0" i="0" u="none" strike="noStrike" cap="none" normalizeH="0" baseline="0">
                        <a:ln>
                          <a:noFill/>
                        </a:ln>
                        <a:solidFill>
                          <a:srgbClr val="000000"/>
                        </a:solidFill>
                        <a:effectLst/>
                        <a:latin typeface="Calibri" charset="0"/>
                        <a:ea typeface="Mangal" charset="0"/>
                        <a:cs typeface="Mangal" charset="0"/>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98046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a:ln>
                            <a:noFill/>
                          </a:ln>
                          <a:solidFill>
                            <a:srgbClr val="000000"/>
                          </a:solidFill>
                          <a:effectLst/>
                          <a:latin typeface="Arial" charset="0"/>
                          <a:ea typeface="ＭＳ Ｐゴシック" charset="-128"/>
                        </a:rPr>
                        <a:t>Norwegian Dependency Treebank</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cs-CZ" altLang="x-none" sz="1900" b="0" i="0" u="none" strike="noStrike" cap="none" normalizeH="0" baseline="0">
                          <a:ln>
                            <a:noFill/>
                          </a:ln>
                          <a:solidFill>
                            <a:srgbClr val="000000"/>
                          </a:solidFill>
                          <a:effectLst/>
                          <a:latin typeface="Arial" charset="0"/>
                          <a:ea typeface="ＭＳ Ｐゴシック" charset="-128"/>
                        </a:rPr>
                        <a:t>311,277</a:t>
                      </a:r>
                      <a:endParaRPr kumimoji="0" lang="cs-CZ"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a:ln>
                            <a:noFill/>
                          </a:ln>
                          <a:solidFill>
                            <a:srgbClr val="000000"/>
                          </a:solidFill>
                          <a:effectLst/>
                          <a:latin typeface="Arial" charset="0"/>
                          <a:ea typeface="ＭＳ Ｐゴシック" charset="-128"/>
                        </a:rPr>
                        <a:t>4</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900" b="0" i="0" u="none" strike="noStrike" cap="none" normalizeH="0" baseline="0">
                          <a:ln>
                            <a:noFill/>
                          </a:ln>
                          <a:solidFill>
                            <a:srgbClr val="000000"/>
                          </a:solidFill>
                          <a:effectLst/>
                          <a:latin typeface="Arial" charset="0"/>
                          <a:ea typeface="ＭＳ Ｐゴシック" charset="-128"/>
                        </a:rPr>
                        <a:t>12,587</a:t>
                      </a:r>
                      <a:endParaRPr kumimoji="0" lang="fi-FI"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uk-UA" altLang="x-none" sz="1900" b="0" i="0" u="none" strike="noStrike" cap="none" normalizeH="0" baseline="0">
                          <a:ln>
                            <a:noFill/>
                          </a:ln>
                          <a:solidFill>
                            <a:srgbClr val="000000"/>
                          </a:solidFill>
                          <a:effectLst/>
                          <a:latin typeface="Arial" charset="0"/>
                          <a:ea typeface="ＭＳ Ｐゴシック" charset="-128"/>
                        </a:rPr>
                        <a:t>393</a:t>
                      </a:r>
                      <a:endParaRPr kumimoji="0" lang="uk-UA"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900" b="0" i="0" u="none" strike="noStrike" cap="none" normalizeH="0" baseline="0">
                          <a:ln>
                            <a:noFill/>
                          </a:ln>
                          <a:solidFill>
                            <a:srgbClr val="000000"/>
                          </a:solidFill>
                          <a:effectLst/>
                          <a:latin typeface="Arial" charset="0"/>
                          <a:ea typeface="Mangal" charset="0"/>
                          <a:cs typeface="Mangal" charset="0"/>
                        </a:rPr>
                        <a:t>3.12%</a:t>
                      </a:r>
                      <a:endParaRPr kumimoji="0" lang="mr-IN" altLang="x-none" sz="1900" b="0" i="0" u="none" strike="noStrike" cap="none" normalizeH="0" baseline="0">
                        <a:ln>
                          <a:noFill/>
                        </a:ln>
                        <a:solidFill>
                          <a:srgbClr val="000000"/>
                        </a:solidFill>
                        <a:effectLst/>
                        <a:latin typeface="Calibri" charset="0"/>
                        <a:ea typeface="Mangal" charset="0"/>
                        <a:cs typeface="Mangal" charset="0"/>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69598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a:ln>
                            <a:noFill/>
                          </a:ln>
                          <a:solidFill>
                            <a:srgbClr val="000000"/>
                          </a:solidFill>
                          <a:effectLst/>
                          <a:latin typeface="Arial" charset="0"/>
                          <a:ea typeface="ＭＳ Ｐゴシック" charset="-128"/>
                        </a:rPr>
                        <a:t>Russian SynTagRus</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900" b="1" i="0" u="none" strike="noStrike" cap="none" normalizeH="0" baseline="0">
                          <a:ln>
                            <a:noFill/>
                          </a:ln>
                          <a:solidFill>
                            <a:srgbClr val="000000"/>
                          </a:solidFill>
                          <a:effectLst/>
                          <a:latin typeface="Arial" charset="0"/>
                          <a:ea typeface="ＭＳ Ｐゴシック" charset="-128"/>
                        </a:rPr>
                        <a:t>1,032,644</a:t>
                      </a:r>
                      <a:endParaRPr kumimoji="0" lang="fi-FI"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1" i="0" u="none" strike="noStrike" cap="none" normalizeH="0" baseline="0">
                          <a:ln>
                            <a:noFill/>
                          </a:ln>
                          <a:solidFill>
                            <a:srgbClr val="000000"/>
                          </a:solidFill>
                          <a:effectLst/>
                          <a:latin typeface="Arial" charset="0"/>
                          <a:ea typeface="ＭＳ Ｐゴシック" charset="-128"/>
                        </a:rPr>
                        <a:t>12</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fi-FI" altLang="x-none" sz="1900" b="1" i="0" u="none" strike="noStrike" cap="none" normalizeH="0" baseline="0">
                          <a:ln>
                            <a:noFill/>
                          </a:ln>
                          <a:solidFill>
                            <a:srgbClr val="000000"/>
                          </a:solidFill>
                          <a:effectLst/>
                          <a:latin typeface="Arial" charset="0"/>
                          <a:ea typeface="ＭＳ Ｐゴシック" charset="-128"/>
                        </a:rPr>
                        <a:t>21,945</a:t>
                      </a:r>
                      <a:endParaRPr kumimoji="0" lang="fi-FI"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1" i="0" u="none" strike="noStrike" cap="none" normalizeH="0" baseline="0">
                          <a:ln>
                            <a:noFill/>
                          </a:ln>
                          <a:solidFill>
                            <a:srgbClr val="000000"/>
                          </a:solidFill>
                          <a:effectLst/>
                          <a:latin typeface="Arial" charset="0"/>
                          <a:ea typeface="ＭＳ Ｐゴシック" charset="-128"/>
                        </a:rPr>
                        <a:t>13</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900" b="1" i="0" u="none" strike="noStrike" cap="none" normalizeH="0" baseline="0">
                          <a:ln>
                            <a:noFill/>
                          </a:ln>
                          <a:solidFill>
                            <a:srgbClr val="000000"/>
                          </a:solidFill>
                          <a:effectLst/>
                          <a:latin typeface="Arial" charset="0"/>
                          <a:ea typeface="Mangal" charset="0"/>
                          <a:cs typeface="Mangal" charset="0"/>
                        </a:rPr>
                        <a:t>0.06%</a:t>
                      </a:r>
                      <a:endParaRPr kumimoji="0" lang="mr-IN" altLang="x-none" sz="1900" b="0" i="0" u="none" strike="noStrike" cap="none" normalizeH="0" baseline="0">
                        <a:ln>
                          <a:noFill/>
                        </a:ln>
                        <a:solidFill>
                          <a:srgbClr val="000000"/>
                        </a:solidFill>
                        <a:effectLst/>
                        <a:latin typeface="Calibri" charset="0"/>
                        <a:ea typeface="Mangal" charset="0"/>
                        <a:cs typeface="Mangal" charset="0"/>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126494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rgbClr val="000000"/>
                          </a:solidFill>
                          <a:effectLst/>
                          <a:latin typeface="Arial" charset="0"/>
                          <a:ea typeface="ＭＳ Ｐゴシック" charset="-128"/>
                        </a:rPr>
                        <a:t>Czech Prague </a:t>
                      </a:r>
                      <a:r>
                        <a:rPr kumimoji="0" lang="en-US" altLang="x-none" sz="1700" b="1" i="0" u="none" strike="noStrike" cap="none" normalizeH="0" baseline="0" dirty="0">
                          <a:ln>
                            <a:noFill/>
                          </a:ln>
                          <a:solidFill>
                            <a:srgbClr val="000000"/>
                          </a:solidFill>
                          <a:effectLst/>
                          <a:latin typeface="Arial" charset="0"/>
                          <a:ea typeface="ＭＳ Ｐゴシック" charset="-128"/>
                        </a:rPr>
                        <a:t>Dependency</a:t>
                      </a:r>
                      <a:r>
                        <a:rPr kumimoji="0" lang="en-US" altLang="x-none" sz="1900" b="1" i="0" u="none" strike="noStrike" cap="none" normalizeH="0" baseline="0" dirty="0">
                          <a:ln>
                            <a:noFill/>
                          </a:ln>
                          <a:solidFill>
                            <a:srgbClr val="000000"/>
                          </a:solidFill>
                          <a:effectLst/>
                          <a:latin typeface="Arial" charset="0"/>
                          <a:ea typeface="ＭＳ Ｐゴシック" charset="-128"/>
                        </a:rPr>
                        <a:t> Treebank</a:t>
                      </a:r>
                      <a:endParaRPr kumimoji="0" lang="en-US" altLang="x-none" sz="1900" b="1" i="0" u="none" strike="noStrike" cap="none" normalizeH="0" baseline="0" dirty="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1" i="0" u="none" strike="noStrike" cap="none" normalizeH="0" baseline="0" dirty="0">
                          <a:ln>
                            <a:noFill/>
                          </a:ln>
                          <a:solidFill>
                            <a:srgbClr val="000000"/>
                          </a:solidFill>
                          <a:effectLst/>
                          <a:latin typeface="Arial" charset="0"/>
                          <a:ea typeface="ＭＳ Ｐゴシック" charset="-128"/>
                        </a:rPr>
                        <a:t>1,509,242</a:t>
                      </a:r>
                      <a:endParaRPr kumimoji="0" lang="is-IS" altLang="x-none" sz="1900" b="1" i="0" u="none" strike="noStrike" cap="none" normalizeH="0" baseline="0" dirty="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900" b="1" i="0" u="none" strike="noStrike" cap="none" normalizeH="0" baseline="0" dirty="0">
                          <a:ln>
                            <a:noFill/>
                          </a:ln>
                          <a:solidFill>
                            <a:srgbClr val="000000"/>
                          </a:solidFill>
                          <a:effectLst/>
                          <a:latin typeface="Arial" charset="0"/>
                          <a:ea typeface="ＭＳ Ｐゴシック" charset="-128"/>
                        </a:rPr>
                        <a:t>14</a:t>
                      </a:r>
                      <a:endParaRPr kumimoji="0" lang="en-US" altLang="x-none" sz="1900" b="1" i="0" u="none" strike="noStrike" cap="none" normalizeH="0" baseline="0" dirty="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1" i="0" u="none" strike="noStrike" cap="none" normalizeH="0" baseline="0" dirty="0">
                          <a:ln>
                            <a:noFill/>
                          </a:ln>
                          <a:solidFill>
                            <a:srgbClr val="000000"/>
                          </a:solidFill>
                          <a:effectLst/>
                          <a:latin typeface="Arial" charset="0"/>
                          <a:ea typeface="ＭＳ Ｐゴシック" charset="-128"/>
                        </a:rPr>
                        <a:t>17,904</a:t>
                      </a:r>
                      <a:endParaRPr kumimoji="0" lang="is-IS" altLang="x-none" sz="1900" b="1" i="0" u="none" strike="noStrike" cap="none" normalizeH="0" baseline="0" dirty="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dirty="0">
                          <a:ln>
                            <a:noFill/>
                          </a:ln>
                          <a:solidFill>
                            <a:srgbClr val="000000"/>
                          </a:solidFill>
                          <a:effectLst/>
                          <a:latin typeface="Arial" charset="0"/>
                          <a:ea typeface="ＭＳ Ｐゴシック" charset="-128"/>
                        </a:rPr>
                        <a:t>3</a:t>
                      </a:r>
                      <a:endParaRPr kumimoji="0" lang="en-US" altLang="x-none" sz="1900" b="0" i="0" u="none" strike="noStrike" cap="none" normalizeH="0" baseline="0" dirty="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900" b="0" i="0" u="none" strike="noStrike" cap="none" normalizeH="0" baseline="0" dirty="0">
                          <a:ln>
                            <a:noFill/>
                          </a:ln>
                          <a:solidFill>
                            <a:srgbClr val="000000"/>
                          </a:solidFill>
                          <a:effectLst/>
                          <a:latin typeface="Arial" charset="0"/>
                          <a:ea typeface="Mangal" charset="0"/>
                          <a:cs typeface="Mangal" charset="0"/>
                        </a:rPr>
                        <a:t>0.02%</a:t>
                      </a:r>
                      <a:endParaRPr kumimoji="0" lang="mr-IN" altLang="x-none" sz="1900" b="0" i="0" u="none" strike="noStrike" cap="none" normalizeH="0" baseline="0" dirty="0">
                        <a:ln>
                          <a:noFill/>
                        </a:ln>
                        <a:solidFill>
                          <a:srgbClr val="000000"/>
                        </a:solidFill>
                        <a:effectLst/>
                        <a:latin typeface="Calibri" charset="0"/>
                        <a:ea typeface="Mangal" charset="0"/>
                        <a:cs typeface="Mangal" charset="0"/>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r h="695987">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a:ln>
                            <a:noFill/>
                          </a:ln>
                          <a:solidFill>
                            <a:srgbClr val="000000"/>
                          </a:solidFill>
                          <a:effectLst/>
                          <a:latin typeface="Arial" charset="0"/>
                          <a:ea typeface="ＭＳ Ｐゴシック" charset="-128"/>
                        </a:rPr>
                        <a:t>Estonian ArborEst</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0" i="0" u="none" strike="noStrike" cap="none" normalizeH="0" baseline="0">
                          <a:ln>
                            <a:noFill/>
                          </a:ln>
                          <a:solidFill>
                            <a:srgbClr val="000000"/>
                          </a:solidFill>
                          <a:effectLst/>
                          <a:latin typeface="Arial" charset="0"/>
                          <a:ea typeface="ＭＳ Ｐゴシック" charset="-128"/>
                        </a:rPr>
                        <a:t>234,351</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0" i="0" u="none" strike="noStrike" cap="none" normalizeH="0" baseline="0">
                          <a:ln>
                            <a:noFill/>
                          </a:ln>
                          <a:solidFill>
                            <a:srgbClr val="000000"/>
                          </a:solidFill>
                          <a:effectLst/>
                          <a:latin typeface="Arial" charset="0"/>
                          <a:ea typeface="ＭＳ Ｐゴシック" charset="-128"/>
                        </a:rPr>
                        <a:t>28</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is-IS" altLang="x-none" sz="1900" b="0" i="0" u="none" strike="noStrike" cap="none" normalizeH="0" baseline="0">
                          <a:ln>
                            <a:noFill/>
                          </a:ln>
                          <a:solidFill>
                            <a:srgbClr val="000000"/>
                          </a:solidFill>
                          <a:effectLst/>
                          <a:latin typeface="Arial" charset="0"/>
                          <a:ea typeface="ＭＳ Ｐゴシック" charset="-128"/>
                        </a:rPr>
                        <a:t>14,075</a:t>
                      </a:r>
                      <a:endParaRPr kumimoji="0" lang="is-I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en-US" altLang="x-none" sz="1900" b="0" i="0" u="none" strike="noStrike" cap="none" normalizeH="0" baseline="0">
                          <a:ln>
                            <a:noFill/>
                          </a:ln>
                          <a:solidFill>
                            <a:srgbClr val="000000"/>
                          </a:solidFill>
                          <a:effectLst/>
                          <a:latin typeface="Arial" charset="0"/>
                          <a:ea typeface="ＭＳ Ｐゴシック" charset="-128"/>
                        </a:rPr>
                        <a:t>0</a:t>
                      </a:r>
                      <a:endParaRPr kumimoji="0" lang="en-US" altLang="x-none" sz="1900" b="0" i="0" u="none" strike="noStrike" cap="none" normalizeH="0" baseline="0">
                        <a:ln>
                          <a:noFill/>
                        </a:ln>
                        <a:solidFill>
                          <a:srgbClr val="000000"/>
                        </a:solidFill>
                        <a:effectLst/>
                        <a:latin typeface="Calibri" charset="0"/>
                        <a:ea typeface="ＭＳ Ｐゴシック" charset="-128"/>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r" defTabSz="457200" rtl="0" eaLnBrk="1" fontAlgn="t" latinLnBrk="0" hangingPunct="1">
                        <a:lnSpc>
                          <a:spcPct val="100000"/>
                        </a:lnSpc>
                        <a:spcBef>
                          <a:spcPct val="0"/>
                        </a:spcBef>
                        <a:spcAft>
                          <a:spcPct val="0"/>
                        </a:spcAft>
                        <a:buClrTx/>
                        <a:buSzTx/>
                        <a:buFontTx/>
                        <a:buNone/>
                        <a:tabLst/>
                      </a:pPr>
                      <a:r>
                        <a:rPr kumimoji="0" lang="mr-IN" altLang="x-none" sz="1900" b="0" i="0" u="none" strike="noStrike" cap="none" normalizeH="0" baseline="0" dirty="0">
                          <a:ln>
                            <a:noFill/>
                          </a:ln>
                          <a:solidFill>
                            <a:srgbClr val="000000"/>
                          </a:solidFill>
                          <a:effectLst/>
                          <a:latin typeface="Arial" charset="0"/>
                          <a:ea typeface="Mangal" charset="0"/>
                          <a:cs typeface="Mangal" charset="0"/>
                        </a:rPr>
                        <a:t>0%</a:t>
                      </a:r>
                      <a:endParaRPr kumimoji="0" lang="mr-IN" altLang="x-none" sz="1900" b="0" i="0" u="none" strike="noStrike" cap="none" normalizeH="0" baseline="0" dirty="0">
                        <a:ln>
                          <a:noFill/>
                        </a:ln>
                        <a:solidFill>
                          <a:srgbClr val="000000"/>
                        </a:solidFill>
                        <a:effectLst/>
                        <a:latin typeface="Calibri" charset="0"/>
                        <a:ea typeface="Mangal" charset="0"/>
                        <a:cs typeface="Mangal" charset="0"/>
                      </a:endParaRPr>
                    </a:p>
                  </a:txBody>
                  <a:tcPr marL="63500" marR="63500" marT="63513" marB="635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5"/>
                  </a:ext>
                </a:extLst>
              </a:tr>
            </a:tbl>
          </a:graphicData>
        </a:graphic>
      </p:graphicFrame>
      <p:sp>
        <p:nvSpPr>
          <p:cNvPr id="3" name="Rounded Rectangle 2"/>
          <p:cNvSpPr>
            <a:spLocks noChangeArrowheads="1"/>
          </p:cNvSpPr>
          <p:nvPr/>
        </p:nvSpPr>
        <p:spPr bwMode="auto">
          <a:xfrm>
            <a:off x="8969375" y="1099061"/>
            <a:ext cx="1473200" cy="5639874"/>
          </a:xfrm>
          <a:prstGeom prst="roundRect">
            <a:avLst>
              <a:gd name="adj" fmla="val 16667"/>
            </a:avLst>
          </a:prstGeom>
          <a:noFill/>
          <a:ln w="76200">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endParaRPr>
          </a:p>
        </p:txBody>
      </p:sp>
      <p:sp>
        <p:nvSpPr>
          <p:cNvPr id="5" name="Rounded Rectangular Callout 4"/>
          <p:cNvSpPr>
            <a:spLocks noChangeArrowheads="1"/>
          </p:cNvSpPr>
          <p:nvPr/>
        </p:nvSpPr>
        <p:spPr bwMode="auto">
          <a:xfrm>
            <a:off x="1785939" y="1851536"/>
            <a:ext cx="6613525" cy="4025900"/>
          </a:xfrm>
          <a:prstGeom prst="wedgeRoundRectCallout">
            <a:avLst>
              <a:gd name="adj1" fmla="val 58162"/>
              <a:gd name="adj2" fmla="val -3870"/>
              <a:gd name="adj3" fmla="val 16667"/>
            </a:avLst>
          </a:prstGeom>
          <a:solidFill>
            <a:srgbClr val="FF8080"/>
          </a:solidFill>
          <a:ln w="76200">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3600" b="1" dirty="0"/>
              <a:t>Because </a:t>
            </a:r>
            <a:r>
              <a:rPr lang="en-US" sz="3600" b="1" dirty="0" err="1"/>
              <a:t>Zipf’s</a:t>
            </a:r>
            <a:r>
              <a:rPr lang="en-US" sz="3600" b="1" dirty="0"/>
              <a:t> Law scales up, these numbers will never change substantially, no matter how large the corpus is</a:t>
            </a:r>
          </a:p>
        </p:txBody>
      </p:sp>
      <p:sp>
        <p:nvSpPr>
          <p:cNvPr id="8" name="Title 1"/>
          <p:cNvSpPr txBox="1">
            <a:spLocks/>
          </p:cNvSpPr>
          <p:nvPr/>
        </p:nvSpPr>
        <p:spPr>
          <a:xfrm>
            <a:off x="2193926" y="119065"/>
            <a:ext cx="7880351" cy="968375"/>
          </a:xfrm>
          <a:prstGeom prst="rect">
            <a:avLst/>
          </a:prstGeom>
        </p:spPr>
        <p:txBody>
          <a:bodyPr vert="horz" lIns="121920" tIns="60960" rIns="121920" bIns="60960" rtlCol="0" anchor="b">
            <a:normAutofit/>
          </a:bodyPr>
          <a:lstStyle>
            <a:lvl1pPr algn="l" defTabSz="457200" rtl="0" eaLnBrk="1" latinLnBrk="0" hangingPunct="1">
              <a:spcBef>
                <a:spcPct val="0"/>
              </a:spcBef>
              <a:buNone/>
              <a:defRPr sz="2600" b="1" i="0" kern="1200">
                <a:solidFill>
                  <a:schemeClr val="tx1"/>
                </a:solidFill>
                <a:latin typeface="Arial" pitchFamily="34" charset="0"/>
                <a:ea typeface="+mj-ea"/>
                <a:cs typeface="Arial" pitchFamily="34" charset="0"/>
              </a:defRPr>
            </a:lvl1pPr>
          </a:lstStyle>
          <a:p>
            <a:pPr algn="ctr"/>
            <a:r>
              <a:rPr lang="en-US" altLang="en-US" sz="4267" dirty="0">
                <a:latin typeface="+mj-lt"/>
                <a:ea typeface="ＭＳ Ｐゴシック" charset="-128"/>
                <a:cs typeface="Open Sans" charset="0"/>
              </a:rPr>
              <a:t>Zipfian distribution</a:t>
            </a:r>
          </a:p>
        </p:txBody>
      </p:sp>
    </p:spTree>
    <p:extLst>
      <p:ext uri="{BB962C8B-B14F-4D97-AF65-F5344CB8AC3E}">
        <p14:creationId xmlns:p14="http://schemas.microsoft.com/office/powerpoint/2010/main" val="3659971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67953A-F312-864B-A04A-B818E76F248B}"/>
              </a:ext>
            </a:extLst>
          </p:cNvPr>
          <p:cNvPicPr>
            <a:picLocks noChangeAspect="1"/>
          </p:cNvPicPr>
          <p:nvPr/>
        </p:nvPicPr>
        <p:blipFill>
          <a:blip r:embed="rId2">
            <a:alphaModFix amt="35000"/>
          </a:blip>
          <a:stretch>
            <a:fillRect/>
          </a:stretch>
        </p:blipFill>
        <p:spPr>
          <a:xfrm>
            <a:off x="5950837" y="-22065"/>
            <a:ext cx="9045324" cy="6858000"/>
          </a:xfrm>
          <a:prstGeom prst="rect">
            <a:avLst/>
          </a:prstGeom>
        </p:spPr>
      </p:pic>
      <p:sp>
        <p:nvSpPr>
          <p:cNvPr id="2" name="Title 1">
            <a:extLst>
              <a:ext uri="{FF2B5EF4-FFF2-40B4-BE49-F238E27FC236}">
                <a16:creationId xmlns:a16="http://schemas.microsoft.com/office/drawing/2014/main" id="{5F483436-CC11-4145-86CA-7D14561B85E0}"/>
              </a:ext>
            </a:extLst>
          </p:cNvPr>
          <p:cNvSpPr>
            <a:spLocks noGrp="1"/>
          </p:cNvSpPr>
          <p:nvPr>
            <p:ph type="title"/>
          </p:nvPr>
        </p:nvSpPr>
        <p:spPr/>
        <p:txBody>
          <a:bodyPr/>
          <a:lstStyle/>
          <a:p>
            <a:r>
              <a:rPr lang="nb-NO" b="1" dirty="0"/>
              <a:t>Language </a:t>
            </a:r>
            <a:r>
              <a:rPr lang="nb-NO" b="1" dirty="0" err="1"/>
              <a:t>Exposure</a:t>
            </a:r>
            <a:r>
              <a:rPr lang="nb-NO" b="1" dirty="0"/>
              <a:t> as a Big Corpus</a:t>
            </a:r>
          </a:p>
        </p:txBody>
      </p:sp>
      <p:sp>
        <p:nvSpPr>
          <p:cNvPr id="3" name="Content Placeholder 2">
            <a:extLst>
              <a:ext uri="{FF2B5EF4-FFF2-40B4-BE49-F238E27FC236}">
                <a16:creationId xmlns:a16="http://schemas.microsoft.com/office/drawing/2014/main" id="{EEDA0A6C-096D-C545-891F-CD4FFD110644}"/>
              </a:ext>
            </a:extLst>
          </p:cNvPr>
          <p:cNvSpPr>
            <a:spLocks noGrp="1"/>
          </p:cNvSpPr>
          <p:nvPr>
            <p:ph idx="1"/>
          </p:nvPr>
        </p:nvSpPr>
        <p:spPr>
          <a:xfrm>
            <a:off x="838200" y="1825625"/>
            <a:ext cx="7330440" cy="4351339"/>
          </a:xfrm>
        </p:spPr>
        <p:txBody>
          <a:bodyPr>
            <a:normAutofit lnSpcReduction="10000"/>
          </a:bodyPr>
          <a:lstStyle/>
          <a:p>
            <a:r>
              <a:rPr lang="en-US" dirty="0"/>
              <a:t>A large corpus is a close approximation to the </a:t>
            </a:r>
            <a:r>
              <a:rPr lang="en-US" b="1" dirty="0"/>
              <a:t>lifetime linguistic input </a:t>
            </a:r>
            <a:r>
              <a:rPr lang="en-US" dirty="0"/>
              <a:t>for a native speaker, estimated at about 5-10 million words per year</a:t>
            </a:r>
            <a:r>
              <a:rPr lang="nb-NO" dirty="0">
                <a:effectLst/>
              </a:rPr>
              <a:t> </a:t>
            </a:r>
          </a:p>
          <a:p>
            <a:r>
              <a:rPr lang="en-US" dirty="0"/>
              <a:t>Zipfian distributions </a:t>
            </a:r>
            <a:r>
              <a:rPr lang="en-US" b="1" dirty="0"/>
              <a:t>remain the same </a:t>
            </a:r>
            <a:r>
              <a:rPr lang="en-US" dirty="0"/>
              <a:t>even for very large corpora, like those that approximate a speaker’s exposure to their native language</a:t>
            </a:r>
          </a:p>
          <a:p>
            <a:r>
              <a:rPr lang="en-US" dirty="0"/>
              <a:t>A native speaker of Russian encounters all twelve paradigm forms of </a:t>
            </a:r>
            <a:r>
              <a:rPr lang="en-US" b="1" dirty="0"/>
              <a:t>less than 0.1% of nouns</a:t>
            </a:r>
            <a:r>
              <a:rPr lang="en-US" dirty="0"/>
              <a:t> that they are exposed to in a lifetime </a:t>
            </a:r>
          </a:p>
          <a:p>
            <a:r>
              <a:rPr lang="en-US" dirty="0"/>
              <a:t>The portion of adjectives and verbs attested in all paradigm forms is </a:t>
            </a:r>
            <a:r>
              <a:rPr lang="en-US" b="1" dirty="0"/>
              <a:t>virtually zero</a:t>
            </a:r>
            <a:r>
              <a:rPr lang="en-US" dirty="0"/>
              <a:t>.</a:t>
            </a:r>
            <a:r>
              <a:rPr lang="nb-NO" dirty="0">
                <a:effectLst/>
              </a:rPr>
              <a:t>  </a:t>
            </a:r>
            <a:endParaRPr lang="nb-NO" dirty="0"/>
          </a:p>
        </p:txBody>
      </p:sp>
    </p:spTree>
    <p:extLst>
      <p:ext uri="{BB962C8B-B14F-4D97-AF65-F5344CB8AC3E}">
        <p14:creationId xmlns:p14="http://schemas.microsoft.com/office/powerpoint/2010/main" val="1818317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03A6-98DC-C742-A582-E2A181A75C5F}"/>
              </a:ext>
            </a:extLst>
          </p:cNvPr>
          <p:cNvSpPr>
            <a:spLocks noGrp="1"/>
          </p:cNvSpPr>
          <p:nvPr>
            <p:ph type="title"/>
          </p:nvPr>
        </p:nvSpPr>
        <p:spPr/>
        <p:txBody>
          <a:bodyPr/>
          <a:lstStyle/>
          <a:p>
            <a:r>
              <a:rPr lang="en-NO" dirty="0"/>
              <a:t>What this means for words</a:t>
            </a:r>
          </a:p>
        </p:txBody>
      </p:sp>
      <p:sp>
        <p:nvSpPr>
          <p:cNvPr id="3" name="Content Placeholder 2">
            <a:extLst>
              <a:ext uri="{FF2B5EF4-FFF2-40B4-BE49-F238E27FC236}">
                <a16:creationId xmlns:a16="http://schemas.microsoft.com/office/drawing/2014/main" id="{C0ECC5E6-5FC7-2B44-8514-A4354DFB4CA4}"/>
              </a:ext>
            </a:extLst>
          </p:cNvPr>
          <p:cNvSpPr>
            <a:spLocks noGrp="1"/>
          </p:cNvSpPr>
          <p:nvPr>
            <p:ph idx="1"/>
          </p:nvPr>
        </p:nvSpPr>
        <p:spPr/>
        <p:txBody>
          <a:bodyPr/>
          <a:lstStyle/>
          <a:p>
            <a:r>
              <a:rPr lang="en-NO" dirty="0"/>
              <a:t>At the word level, each lemma has a unique “grammatical profile” -- frequency distribution of its paradigm forms</a:t>
            </a:r>
          </a:p>
          <a:p>
            <a:pPr marL="0" indent="0">
              <a:buNone/>
            </a:pPr>
            <a:endParaRPr lang="en-NO" dirty="0"/>
          </a:p>
        </p:txBody>
      </p:sp>
    </p:spTree>
    <p:extLst>
      <p:ext uri="{BB962C8B-B14F-4D97-AF65-F5344CB8AC3E}">
        <p14:creationId xmlns:p14="http://schemas.microsoft.com/office/powerpoint/2010/main" val="2108429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F772-C10C-5F45-87E5-18BC2D1769A9}"/>
              </a:ext>
            </a:extLst>
          </p:cNvPr>
          <p:cNvSpPr>
            <a:spLocks noGrp="1"/>
          </p:cNvSpPr>
          <p:nvPr>
            <p:ph type="title"/>
          </p:nvPr>
        </p:nvSpPr>
        <p:spPr>
          <a:xfrm>
            <a:off x="838200" y="365125"/>
            <a:ext cx="10515600" cy="1121331"/>
          </a:xfrm>
        </p:spPr>
        <p:txBody>
          <a:bodyPr/>
          <a:lstStyle/>
          <a:p>
            <a:r>
              <a:rPr lang="en-NO" dirty="0"/>
              <a:t>Full paradigms</a:t>
            </a:r>
          </a:p>
        </p:txBody>
      </p:sp>
      <p:graphicFrame>
        <p:nvGraphicFramePr>
          <p:cNvPr id="4" name="Content Placeholder 3">
            <a:extLst>
              <a:ext uri="{FF2B5EF4-FFF2-40B4-BE49-F238E27FC236}">
                <a16:creationId xmlns:a16="http://schemas.microsoft.com/office/drawing/2014/main" id="{59E7EB76-E3C7-0741-B121-AE1D107ADBD7}"/>
              </a:ext>
            </a:extLst>
          </p:cNvPr>
          <p:cNvGraphicFramePr>
            <a:graphicFrameLocks/>
          </p:cNvGraphicFramePr>
          <p:nvPr/>
        </p:nvGraphicFramePr>
        <p:xfrm>
          <a:off x="838200" y="1855789"/>
          <a:ext cx="8751888" cy="4566645"/>
        </p:xfrm>
        <a:graphic>
          <a:graphicData uri="http://schemas.openxmlformats.org/drawingml/2006/table">
            <a:tbl>
              <a:tblPr firstRow="1" bandRow="1">
                <a:tableStyleId>{2D5ABB26-0587-4C30-8999-92F81FD0307C}</a:tableStyleId>
              </a:tblPr>
              <a:tblGrid>
                <a:gridCol w="1458648">
                  <a:extLst>
                    <a:ext uri="{9D8B030D-6E8A-4147-A177-3AD203B41FA5}">
                      <a16:colId xmlns:a16="http://schemas.microsoft.com/office/drawing/2014/main" val="20000"/>
                    </a:ext>
                  </a:extLst>
                </a:gridCol>
                <a:gridCol w="1458648">
                  <a:extLst>
                    <a:ext uri="{9D8B030D-6E8A-4147-A177-3AD203B41FA5}">
                      <a16:colId xmlns:a16="http://schemas.microsoft.com/office/drawing/2014/main" val="20001"/>
                    </a:ext>
                  </a:extLst>
                </a:gridCol>
                <a:gridCol w="1458648">
                  <a:extLst>
                    <a:ext uri="{9D8B030D-6E8A-4147-A177-3AD203B41FA5}">
                      <a16:colId xmlns:a16="http://schemas.microsoft.com/office/drawing/2014/main" val="20002"/>
                    </a:ext>
                  </a:extLst>
                </a:gridCol>
                <a:gridCol w="1458648">
                  <a:extLst>
                    <a:ext uri="{9D8B030D-6E8A-4147-A177-3AD203B41FA5}">
                      <a16:colId xmlns:a16="http://schemas.microsoft.com/office/drawing/2014/main" val="20003"/>
                    </a:ext>
                  </a:extLst>
                </a:gridCol>
                <a:gridCol w="1458648">
                  <a:extLst>
                    <a:ext uri="{9D8B030D-6E8A-4147-A177-3AD203B41FA5}">
                      <a16:colId xmlns:a16="http://schemas.microsoft.com/office/drawing/2014/main" val="20004"/>
                    </a:ext>
                  </a:extLst>
                </a:gridCol>
                <a:gridCol w="1458648">
                  <a:extLst>
                    <a:ext uri="{9D8B030D-6E8A-4147-A177-3AD203B41FA5}">
                      <a16:colId xmlns:a16="http://schemas.microsoft.com/office/drawing/2014/main" val="20005"/>
                    </a:ext>
                  </a:extLst>
                </a:gridCol>
              </a:tblGrid>
              <a:tr h="370815">
                <a:tc>
                  <a:txBody>
                    <a:bodyPr/>
                    <a:lstStyle/>
                    <a:p>
                      <a:pPr>
                        <a:spcAft>
                          <a:spcPts val="0"/>
                        </a:spcAft>
                      </a:pPr>
                      <a:r>
                        <a:rPr lang="nb-NO" sz="1600" b="0" dirty="0" err="1">
                          <a:solidFill>
                            <a:schemeClr val="tx1"/>
                          </a:solidFill>
                          <a:effectLst/>
                          <a:latin typeface="+mn-lt"/>
                        </a:rPr>
                        <a:t>sg.nom</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страх</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солдат</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a:solidFill>
                            <a:schemeClr val="tx1"/>
                          </a:solidFill>
                          <a:effectLst/>
                          <a:latin typeface="+mn-lt"/>
                        </a:rPr>
                        <a:t>отделение</a:t>
                      </a:r>
                      <a:endParaRPr lang="en-GB" sz="1600" b="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концепция</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память</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0"/>
                  </a:ext>
                </a:extLst>
              </a:tr>
              <a:tr h="370815">
                <a:tc>
                  <a:txBody>
                    <a:bodyPr/>
                    <a:lstStyle/>
                    <a:p>
                      <a:pPr>
                        <a:spcAft>
                          <a:spcPts val="0"/>
                        </a:spcAft>
                      </a:pPr>
                      <a:r>
                        <a:rPr lang="nb-NO" sz="1600" b="0" dirty="0" err="1">
                          <a:solidFill>
                            <a:schemeClr val="tx1"/>
                          </a:solidFill>
                          <a:effectLst/>
                          <a:latin typeface="+mn-lt"/>
                        </a:rPr>
                        <a:t>sg.gen</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страха</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солдата</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отделения</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концепции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памяти</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1"/>
                  </a:ext>
                </a:extLst>
              </a:tr>
              <a:tr h="370815">
                <a:tc>
                  <a:txBody>
                    <a:bodyPr/>
                    <a:lstStyle/>
                    <a:p>
                      <a:pPr>
                        <a:spcAft>
                          <a:spcPts val="0"/>
                        </a:spcAft>
                      </a:pPr>
                      <a:r>
                        <a:rPr lang="nb-NO" sz="1600" b="0" dirty="0" err="1">
                          <a:solidFill>
                            <a:schemeClr val="tx1"/>
                          </a:solidFill>
                          <a:effectLst/>
                          <a:latin typeface="+mn-lt"/>
                        </a:rPr>
                        <a:t>sg.dat</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страху</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солдату</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отделению</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концепции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памяти</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2"/>
                  </a:ext>
                </a:extLst>
              </a:tr>
              <a:tr h="370815">
                <a:tc>
                  <a:txBody>
                    <a:bodyPr/>
                    <a:lstStyle/>
                    <a:p>
                      <a:pPr>
                        <a:spcAft>
                          <a:spcPts val="0"/>
                        </a:spcAft>
                      </a:pPr>
                      <a:r>
                        <a:rPr lang="nb-NO" sz="1600" b="0" dirty="0" err="1">
                          <a:solidFill>
                            <a:schemeClr val="tx1"/>
                          </a:solidFill>
                          <a:effectLst/>
                          <a:latin typeface="+mn-lt"/>
                        </a:rPr>
                        <a:t>sg.acc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страх</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солдата</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отделение</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концепцию</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память</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3"/>
                  </a:ext>
                </a:extLst>
              </a:tr>
              <a:tr h="370815">
                <a:tc>
                  <a:txBody>
                    <a:bodyPr/>
                    <a:lstStyle/>
                    <a:p>
                      <a:pPr>
                        <a:spcAft>
                          <a:spcPts val="0"/>
                        </a:spcAft>
                      </a:pPr>
                      <a:r>
                        <a:rPr lang="nb-NO" sz="1600" b="0" dirty="0" err="1">
                          <a:solidFill>
                            <a:schemeClr val="tx1"/>
                          </a:solidFill>
                          <a:effectLst/>
                          <a:latin typeface="+mn-lt"/>
                        </a:rPr>
                        <a:t>sg.ins</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a:solidFill>
                            <a:schemeClr val="tx1"/>
                          </a:solidFill>
                          <a:effectLst/>
                          <a:latin typeface="+mn-lt"/>
                        </a:rPr>
                        <a:t>страхом</a:t>
                      </a:r>
                      <a:endParaRPr lang="en-GB" sz="1600" b="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солдатом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отделением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концепцией</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памятью</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4"/>
                  </a:ext>
                </a:extLst>
              </a:tr>
              <a:tr h="370815">
                <a:tc>
                  <a:txBody>
                    <a:bodyPr/>
                    <a:lstStyle/>
                    <a:p>
                      <a:pPr>
                        <a:spcAft>
                          <a:spcPts val="0"/>
                        </a:spcAft>
                      </a:pPr>
                      <a:r>
                        <a:rPr lang="nb-NO" sz="1600" b="0" dirty="0" err="1">
                          <a:solidFill>
                            <a:schemeClr val="tx1"/>
                          </a:solidFill>
                          <a:effectLst/>
                          <a:latin typeface="+mn-lt"/>
                        </a:rPr>
                        <a:t>sg.loc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страхе</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солдате</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отделении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концепции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памяти</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5"/>
                  </a:ext>
                </a:extLst>
              </a:tr>
              <a:tr h="370815">
                <a:tc>
                  <a:txBody>
                    <a:bodyPr/>
                    <a:lstStyle/>
                    <a:p>
                      <a:pPr>
                        <a:spcAft>
                          <a:spcPts val="0"/>
                        </a:spcAft>
                      </a:pPr>
                      <a:r>
                        <a:rPr lang="nb-NO" sz="1600" b="0" dirty="0" err="1">
                          <a:solidFill>
                            <a:schemeClr val="tx1"/>
                          </a:solidFill>
                          <a:effectLst/>
                          <a:latin typeface="+mn-lt"/>
                        </a:rPr>
                        <a:t>pl.nom</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страхи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солдаты</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отделения</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концепции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памяти</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6"/>
                  </a:ext>
                </a:extLst>
              </a:tr>
              <a:tr h="370815">
                <a:tc>
                  <a:txBody>
                    <a:bodyPr/>
                    <a:lstStyle/>
                    <a:p>
                      <a:pPr>
                        <a:spcAft>
                          <a:spcPts val="0"/>
                        </a:spcAft>
                      </a:pPr>
                      <a:r>
                        <a:rPr lang="nb-NO" sz="1600" b="0" dirty="0" err="1">
                          <a:solidFill>
                            <a:schemeClr val="tx1"/>
                          </a:solidFill>
                          <a:effectLst/>
                          <a:latin typeface="+mn-lt"/>
                        </a:rPr>
                        <a:t>pl.gen</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страхов</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солдат</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отделений</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концепций</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памятей</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7"/>
                  </a:ext>
                </a:extLst>
              </a:tr>
              <a:tr h="370815">
                <a:tc>
                  <a:txBody>
                    <a:bodyPr/>
                    <a:lstStyle/>
                    <a:p>
                      <a:pPr>
                        <a:spcAft>
                          <a:spcPts val="0"/>
                        </a:spcAft>
                      </a:pPr>
                      <a:r>
                        <a:rPr lang="nb-NO" sz="1600" b="0" dirty="0" err="1">
                          <a:solidFill>
                            <a:schemeClr val="tx1"/>
                          </a:solidFill>
                          <a:effectLst/>
                          <a:latin typeface="+mn-lt"/>
                        </a:rPr>
                        <a:t>p.dat</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страхам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солдатам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отделениям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концепциям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памятям</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8"/>
                  </a:ext>
                </a:extLst>
              </a:tr>
              <a:tr h="370815">
                <a:tc>
                  <a:txBody>
                    <a:bodyPr/>
                    <a:lstStyle/>
                    <a:p>
                      <a:pPr>
                        <a:spcAft>
                          <a:spcPts val="0"/>
                        </a:spcAft>
                      </a:pPr>
                      <a:r>
                        <a:rPr lang="nb-NO" sz="1600" b="0" dirty="0" err="1">
                          <a:solidFill>
                            <a:schemeClr val="tx1"/>
                          </a:solidFill>
                          <a:effectLst/>
                          <a:latin typeface="+mn-lt"/>
                        </a:rPr>
                        <a:t>pl.acc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страхи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солдат</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отделения</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концепции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памяти</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9"/>
                  </a:ext>
                </a:extLst>
              </a:tr>
              <a:tr h="487680">
                <a:tc>
                  <a:txBody>
                    <a:bodyPr/>
                    <a:lstStyle/>
                    <a:p>
                      <a:pPr>
                        <a:spcAft>
                          <a:spcPts val="0"/>
                        </a:spcAft>
                      </a:pPr>
                      <a:r>
                        <a:rPr lang="nb-NO" sz="1600" b="0" dirty="0" err="1">
                          <a:solidFill>
                            <a:schemeClr val="tx1"/>
                          </a:solidFill>
                          <a:effectLst/>
                          <a:latin typeface="+mn-lt"/>
                        </a:rPr>
                        <a:t>pl.ins</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страхами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солдатами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отделениями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концепциями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памятями</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10"/>
                  </a:ext>
                </a:extLst>
              </a:tr>
              <a:tr h="370815">
                <a:tc>
                  <a:txBody>
                    <a:bodyPr/>
                    <a:lstStyle/>
                    <a:p>
                      <a:pPr>
                        <a:spcAft>
                          <a:spcPts val="0"/>
                        </a:spcAft>
                      </a:pPr>
                      <a:r>
                        <a:rPr lang="nb-NO" sz="1600" b="0" dirty="0" err="1">
                          <a:solidFill>
                            <a:schemeClr val="tx1"/>
                          </a:solidFill>
                          <a:effectLst/>
                          <a:latin typeface="+mn-lt"/>
                        </a:rPr>
                        <a:t>pl.loc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страхах</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солдатах</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solidFill>
                            <a:schemeClr val="tx1"/>
                          </a:solidFill>
                          <a:effectLst/>
                          <a:latin typeface="+mn-lt"/>
                        </a:rPr>
                        <a:t>отделениях</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концепциях</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памятях</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11"/>
                  </a:ext>
                </a:extLst>
              </a:tr>
            </a:tbl>
          </a:graphicData>
        </a:graphic>
      </p:graphicFrame>
      <p:sp>
        <p:nvSpPr>
          <p:cNvPr id="5" name="TextBox 2">
            <a:extLst>
              <a:ext uri="{FF2B5EF4-FFF2-40B4-BE49-F238E27FC236}">
                <a16:creationId xmlns:a16="http://schemas.microsoft.com/office/drawing/2014/main" id="{7E92976F-4DE6-8448-B989-3C85E86E38F3}"/>
              </a:ext>
            </a:extLst>
          </p:cNvPr>
          <p:cNvSpPr txBox="1">
            <a:spLocks noChangeArrowheads="1"/>
          </p:cNvSpPr>
          <p:nvPr/>
        </p:nvSpPr>
        <p:spPr bwMode="auto">
          <a:xfrm>
            <a:off x="406400" y="1486457"/>
            <a:ext cx="975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nb-NO" altLang="en-US" i="1" dirty="0">
                <a:latin typeface="Calibri" charset="0"/>
              </a:rPr>
              <a:t>		‘</a:t>
            </a:r>
            <a:r>
              <a:rPr lang="nb-NO" altLang="en-US" i="1" dirty="0" err="1">
                <a:latin typeface="Calibri" charset="0"/>
              </a:rPr>
              <a:t>fear</a:t>
            </a:r>
            <a:r>
              <a:rPr lang="nb-NO" altLang="en-US" i="1" dirty="0">
                <a:latin typeface="Calibri" charset="0"/>
              </a:rPr>
              <a:t>’	         ‘</a:t>
            </a:r>
            <a:r>
              <a:rPr lang="nb-NO" altLang="en-US" i="1" dirty="0" err="1">
                <a:latin typeface="Calibri" charset="0"/>
              </a:rPr>
              <a:t>soldier</a:t>
            </a:r>
            <a:r>
              <a:rPr lang="nb-NO" altLang="en-US" i="1" dirty="0">
                <a:latin typeface="Calibri" charset="0"/>
              </a:rPr>
              <a:t>’	    ‘</a:t>
            </a:r>
            <a:r>
              <a:rPr lang="nb-NO" altLang="en-US" i="1" dirty="0" err="1">
                <a:latin typeface="Calibri" charset="0"/>
              </a:rPr>
              <a:t>department</a:t>
            </a:r>
            <a:r>
              <a:rPr lang="nb-NO" altLang="en-US" i="1" dirty="0">
                <a:latin typeface="Calibri" charset="0"/>
              </a:rPr>
              <a:t>’     ‘</a:t>
            </a:r>
            <a:r>
              <a:rPr lang="nb-NO" altLang="en-US" i="1" dirty="0" err="1">
                <a:latin typeface="Calibri" charset="0"/>
              </a:rPr>
              <a:t>concept</a:t>
            </a:r>
            <a:r>
              <a:rPr lang="nb-NO" altLang="en-US" i="1" dirty="0">
                <a:latin typeface="Calibri" charset="0"/>
              </a:rPr>
              <a:t>’	       ‘</a:t>
            </a:r>
            <a:r>
              <a:rPr lang="nb-NO" altLang="en-US" i="1" dirty="0" err="1">
                <a:latin typeface="Calibri" charset="0"/>
              </a:rPr>
              <a:t>memory</a:t>
            </a:r>
            <a:r>
              <a:rPr lang="nb-NO" altLang="en-US" i="1" dirty="0">
                <a:latin typeface="Calibri" charset="0"/>
              </a:rPr>
              <a:t>’</a:t>
            </a:r>
            <a:endParaRPr lang="en-US" altLang="en-US" dirty="0">
              <a:latin typeface="Calibri" charset="0"/>
            </a:endParaRPr>
          </a:p>
        </p:txBody>
      </p:sp>
    </p:spTree>
    <p:extLst>
      <p:ext uri="{BB962C8B-B14F-4D97-AF65-F5344CB8AC3E}">
        <p14:creationId xmlns:p14="http://schemas.microsoft.com/office/powerpoint/2010/main" val="2717615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9E7EB76-E3C7-0741-B121-AE1D107ADBD7}"/>
              </a:ext>
            </a:extLst>
          </p:cNvPr>
          <p:cNvGraphicFramePr>
            <a:graphicFrameLocks/>
          </p:cNvGraphicFramePr>
          <p:nvPr/>
        </p:nvGraphicFramePr>
        <p:xfrm>
          <a:off x="838200" y="1855789"/>
          <a:ext cx="8751888" cy="4566645"/>
        </p:xfrm>
        <a:graphic>
          <a:graphicData uri="http://schemas.openxmlformats.org/drawingml/2006/table">
            <a:tbl>
              <a:tblPr firstRow="1" bandRow="1">
                <a:tableStyleId>{2D5ABB26-0587-4C30-8999-92F81FD0307C}</a:tableStyleId>
              </a:tblPr>
              <a:tblGrid>
                <a:gridCol w="1458648">
                  <a:extLst>
                    <a:ext uri="{9D8B030D-6E8A-4147-A177-3AD203B41FA5}">
                      <a16:colId xmlns:a16="http://schemas.microsoft.com/office/drawing/2014/main" val="20000"/>
                    </a:ext>
                  </a:extLst>
                </a:gridCol>
                <a:gridCol w="1458648">
                  <a:extLst>
                    <a:ext uri="{9D8B030D-6E8A-4147-A177-3AD203B41FA5}">
                      <a16:colId xmlns:a16="http://schemas.microsoft.com/office/drawing/2014/main" val="20001"/>
                    </a:ext>
                  </a:extLst>
                </a:gridCol>
                <a:gridCol w="1458648">
                  <a:extLst>
                    <a:ext uri="{9D8B030D-6E8A-4147-A177-3AD203B41FA5}">
                      <a16:colId xmlns:a16="http://schemas.microsoft.com/office/drawing/2014/main" val="20002"/>
                    </a:ext>
                  </a:extLst>
                </a:gridCol>
                <a:gridCol w="1458648">
                  <a:extLst>
                    <a:ext uri="{9D8B030D-6E8A-4147-A177-3AD203B41FA5}">
                      <a16:colId xmlns:a16="http://schemas.microsoft.com/office/drawing/2014/main" val="20003"/>
                    </a:ext>
                  </a:extLst>
                </a:gridCol>
                <a:gridCol w="1458648">
                  <a:extLst>
                    <a:ext uri="{9D8B030D-6E8A-4147-A177-3AD203B41FA5}">
                      <a16:colId xmlns:a16="http://schemas.microsoft.com/office/drawing/2014/main" val="20004"/>
                    </a:ext>
                  </a:extLst>
                </a:gridCol>
                <a:gridCol w="1458648">
                  <a:extLst>
                    <a:ext uri="{9D8B030D-6E8A-4147-A177-3AD203B41FA5}">
                      <a16:colId xmlns:a16="http://schemas.microsoft.com/office/drawing/2014/main" val="20005"/>
                    </a:ext>
                  </a:extLst>
                </a:gridCol>
              </a:tblGrid>
              <a:tr h="370815">
                <a:tc>
                  <a:txBody>
                    <a:bodyPr/>
                    <a:lstStyle/>
                    <a:p>
                      <a:pPr>
                        <a:spcAft>
                          <a:spcPts val="0"/>
                        </a:spcAft>
                      </a:pPr>
                      <a:r>
                        <a:rPr lang="nb-NO" sz="1600" b="0" dirty="0" err="1">
                          <a:solidFill>
                            <a:schemeClr val="tx1"/>
                          </a:solidFill>
                          <a:effectLst/>
                          <a:latin typeface="+mn-lt"/>
                        </a:rPr>
                        <a:t>sg.nom</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1" dirty="0">
                          <a:effectLst/>
                        </a:rPr>
                        <a:t>страх</a:t>
                      </a:r>
                      <a:endParaRPr lang="en-GB" sz="1600" b="1" dirty="0">
                        <a:effectLst/>
                        <a:latin typeface="Calibri" charset="0"/>
                        <a:ea typeface="Calibri" charset="0"/>
                        <a:cs typeface="Times New Roman" charset="0"/>
                      </a:endParaRPr>
                    </a:p>
                  </a:txBody>
                  <a:tcPr marL="68580" marR="68580" marT="0" marB="0"/>
                </a:tc>
                <a:tc>
                  <a:txBody>
                    <a:bodyPr/>
                    <a:lstStyle/>
                    <a:p>
                      <a:pPr>
                        <a:spcAft>
                          <a:spcPts val="0"/>
                        </a:spcAft>
                      </a:pPr>
                      <a:r>
                        <a:rPr lang="nb-NO" sz="1600" b="1" dirty="0" err="1">
                          <a:effectLst/>
                        </a:rPr>
                        <a:t>солдат</a:t>
                      </a:r>
                      <a:endParaRPr lang="en-GB" sz="1600" b="1" dirty="0">
                        <a:effectLst/>
                        <a:latin typeface="Calibri" charset="0"/>
                        <a:ea typeface="Calibri" charset="0"/>
                        <a:cs typeface="Times New Roman" charset="0"/>
                      </a:endParaRPr>
                    </a:p>
                  </a:txBody>
                  <a:tcPr marL="68580" marR="68580" marT="0" marB="0"/>
                </a:tc>
                <a:tc>
                  <a:txBody>
                    <a:bodyPr/>
                    <a:lstStyle/>
                    <a:p>
                      <a:pPr>
                        <a:spcAft>
                          <a:spcPts val="0"/>
                        </a:spcAft>
                      </a:pPr>
                      <a:r>
                        <a:rPr lang="nb-NO" sz="1600">
                          <a:effectLst/>
                        </a:rPr>
                        <a:t>отделение</a:t>
                      </a:r>
                      <a:endParaRPr lang="en-GB" sz="1600">
                        <a:effectLst/>
                        <a:latin typeface="Calibri" charset="0"/>
                        <a:ea typeface="Calibri" charset="0"/>
                        <a:cs typeface="Times New Roman" charset="0"/>
                      </a:endParaRPr>
                    </a:p>
                  </a:txBody>
                  <a:tcPr marL="68580" marR="68580" marT="0" marB="0"/>
                </a:tc>
                <a:tc>
                  <a:txBody>
                    <a:bodyPr/>
                    <a:lstStyle/>
                    <a:p>
                      <a:pPr>
                        <a:spcAft>
                          <a:spcPts val="0"/>
                        </a:spcAft>
                      </a:pPr>
                      <a:r>
                        <a:rPr lang="nb-NO" sz="1600" b="1" dirty="0" err="1">
                          <a:effectLst/>
                        </a:rPr>
                        <a:t>концепция</a:t>
                      </a:r>
                      <a:endParaRPr lang="en-GB" sz="1600" b="1" dirty="0">
                        <a:effectLst/>
                        <a:latin typeface="Calibri" charset="0"/>
                        <a:ea typeface="Calibri" charset="0"/>
                        <a:cs typeface="Times New Roman" charset="0"/>
                      </a:endParaRPr>
                    </a:p>
                  </a:txBody>
                  <a:tcPr marL="68580" marR="68580" marT="0" marB="0"/>
                </a:tc>
                <a:tc>
                  <a:txBody>
                    <a:bodyPr/>
                    <a:lstStyle/>
                    <a:p>
                      <a:pPr>
                        <a:spcAft>
                          <a:spcPts val="0"/>
                        </a:spcAft>
                      </a:pPr>
                      <a:r>
                        <a:rPr lang="nb-NO" sz="1600" b="0" dirty="0" err="1">
                          <a:effectLst/>
                        </a:rPr>
                        <a:t>память</a:t>
                      </a:r>
                      <a:endParaRPr lang="en-GB" sz="1600" b="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r h="370815">
                <a:tc>
                  <a:txBody>
                    <a:bodyPr/>
                    <a:lstStyle/>
                    <a:p>
                      <a:pPr>
                        <a:spcAft>
                          <a:spcPts val="0"/>
                        </a:spcAft>
                      </a:pPr>
                      <a:r>
                        <a:rPr lang="nb-NO" sz="1600" b="0" dirty="0" err="1">
                          <a:solidFill>
                            <a:schemeClr val="tx1"/>
                          </a:solidFill>
                          <a:effectLst/>
                          <a:latin typeface="+mn-lt"/>
                        </a:rPr>
                        <a:t>sg.gen</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1" dirty="0" err="1">
                          <a:effectLst/>
                        </a:rPr>
                        <a:t>страха</a:t>
                      </a:r>
                      <a:endParaRPr lang="en-GB" sz="1600" b="1" dirty="0">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солдата</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b="1" dirty="0" err="1">
                          <a:effectLst/>
                        </a:rPr>
                        <a:t>отделения</a:t>
                      </a:r>
                      <a:endParaRPr lang="en-GB" sz="1600" b="1" dirty="0">
                        <a:effectLst/>
                        <a:latin typeface="Calibri" charset="0"/>
                        <a:ea typeface="Calibri" charset="0"/>
                        <a:cs typeface="Times New Roman" charset="0"/>
                      </a:endParaRPr>
                    </a:p>
                  </a:txBody>
                  <a:tcPr marL="68580" marR="68580" marT="0" marB="0"/>
                </a:tc>
                <a:tc>
                  <a:txBody>
                    <a:bodyPr/>
                    <a:lstStyle/>
                    <a:p>
                      <a:pPr>
                        <a:spcAft>
                          <a:spcPts val="0"/>
                        </a:spcAft>
                      </a:pPr>
                      <a:r>
                        <a:rPr lang="nb-NO" sz="1600" b="1" dirty="0" err="1">
                          <a:effectLst/>
                        </a:rPr>
                        <a:t>концепции</a:t>
                      </a:r>
                      <a:endParaRPr lang="en-GB" sz="1600" b="1" dirty="0">
                        <a:effectLst/>
                        <a:latin typeface="Calibri" charset="0"/>
                        <a:ea typeface="Calibri" charset="0"/>
                        <a:cs typeface="Times New Roman" charset="0"/>
                      </a:endParaRPr>
                    </a:p>
                  </a:txBody>
                  <a:tcPr marL="68580" marR="68580" marT="0" marB="0"/>
                </a:tc>
                <a:tc>
                  <a:txBody>
                    <a:bodyPr/>
                    <a:lstStyle/>
                    <a:p>
                      <a:pPr>
                        <a:spcAft>
                          <a:spcPts val="0"/>
                        </a:spcAft>
                      </a:pPr>
                      <a:r>
                        <a:rPr lang="nb-NO" sz="1600" b="1" dirty="0" err="1">
                          <a:effectLst/>
                        </a:rPr>
                        <a:t>памяти</a:t>
                      </a:r>
                      <a:endParaRPr lang="en-GB" sz="1600" b="1"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1"/>
                  </a:ext>
                </a:extLst>
              </a:tr>
              <a:tr h="370815">
                <a:tc>
                  <a:txBody>
                    <a:bodyPr/>
                    <a:lstStyle/>
                    <a:p>
                      <a:pPr>
                        <a:spcAft>
                          <a:spcPts val="0"/>
                        </a:spcAft>
                      </a:pPr>
                      <a:r>
                        <a:rPr lang="nb-NO" sz="1600" b="0" dirty="0" err="1">
                          <a:solidFill>
                            <a:schemeClr val="tx1"/>
                          </a:solidFill>
                          <a:effectLst/>
                          <a:latin typeface="+mn-lt"/>
                        </a:rPr>
                        <a:t>sg.dat</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страху</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солдату</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отделению</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b="0" dirty="0" err="1">
                          <a:solidFill>
                            <a:schemeClr val="bg1">
                              <a:lumMod val="65000"/>
                            </a:schemeClr>
                          </a:solidFill>
                          <a:effectLst/>
                        </a:rPr>
                        <a:t>концепции</a:t>
                      </a:r>
                      <a:endParaRPr lang="en-GB" sz="1600" b="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памяти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2"/>
                  </a:ext>
                </a:extLst>
              </a:tr>
              <a:tr h="370815">
                <a:tc>
                  <a:txBody>
                    <a:bodyPr/>
                    <a:lstStyle/>
                    <a:p>
                      <a:pPr>
                        <a:spcAft>
                          <a:spcPts val="0"/>
                        </a:spcAft>
                      </a:pPr>
                      <a:r>
                        <a:rPr lang="nb-NO" sz="1600" b="0" dirty="0" err="1">
                          <a:solidFill>
                            <a:schemeClr val="tx1"/>
                          </a:solidFill>
                          <a:effectLst/>
                          <a:latin typeface="+mn-lt"/>
                        </a:rPr>
                        <a:t>sg.acc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b="0" dirty="0" err="1">
                          <a:effectLst/>
                        </a:rPr>
                        <a:t>страх</a:t>
                      </a:r>
                      <a:endParaRPr lang="en-GB" sz="1600" b="0" dirty="0">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солдата</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b="0" dirty="0" err="1">
                          <a:effectLst/>
                        </a:rPr>
                        <a:t>отделение</a:t>
                      </a:r>
                      <a:endParaRPr lang="en-GB" sz="1600" b="0" dirty="0">
                        <a:effectLst/>
                        <a:latin typeface="Calibri" charset="0"/>
                        <a:ea typeface="Calibri" charset="0"/>
                        <a:cs typeface="Times New Roman" charset="0"/>
                      </a:endParaRPr>
                    </a:p>
                  </a:txBody>
                  <a:tcPr marL="68580" marR="68580" marT="0" marB="0"/>
                </a:tc>
                <a:tc>
                  <a:txBody>
                    <a:bodyPr/>
                    <a:lstStyle/>
                    <a:p>
                      <a:pPr>
                        <a:spcAft>
                          <a:spcPts val="0"/>
                        </a:spcAft>
                      </a:pPr>
                      <a:r>
                        <a:rPr lang="nb-NO" sz="1600" b="0" dirty="0" err="1">
                          <a:effectLst/>
                        </a:rPr>
                        <a:t>концепцию</a:t>
                      </a:r>
                      <a:endParaRPr lang="en-GB" sz="1600" b="0" dirty="0">
                        <a:effectLst/>
                        <a:latin typeface="Calibri" charset="0"/>
                        <a:ea typeface="Calibri" charset="0"/>
                        <a:cs typeface="Times New Roman" charset="0"/>
                      </a:endParaRPr>
                    </a:p>
                  </a:txBody>
                  <a:tcPr marL="68580" marR="68580" marT="0" marB="0"/>
                </a:tc>
                <a:tc>
                  <a:txBody>
                    <a:bodyPr/>
                    <a:lstStyle/>
                    <a:p>
                      <a:pPr>
                        <a:spcAft>
                          <a:spcPts val="0"/>
                        </a:spcAft>
                      </a:pPr>
                      <a:r>
                        <a:rPr lang="nb-NO" sz="1600" b="0" dirty="0" err="1">
                          <a:effectLst/>
                        </a:rPr>
                        <a:t>память</a:t>
                      </a:r>
                      <a:endParaRPr lang="en-GB" sz="1600" b="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3"/>
                  </a:ext>
                </a:extLst>
              </a:tr>
              <a:tr h="370815">
                <a:tc>
                  <a:txBody>
                    <a:bodyPr/>
                    <a:lstStyle/>
                    <a:p>
                      <a:pPr>
                        <a:spcAft>
                          <a:spcPts val="0"/>
                        </a:spcAft>
                      </a:pPr>
                      <a:r>
                        <a:rPr lang="nb-NO" sz="1600" b="0" dirty="0" err="1">
                          <a:solidFill>
                            <a:schemeClr val="tx1"/>
                          </a:solidFill>
                          <a:effectLst/>
                          <a:latin typeface="+mn-lt"/>
                        </a:rPr>
                        <a:t>sg.ins</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a:effectLst/>
                        </a:rPr>
                        <a:t>страхом</a:t>
                      </a:r>
                      <a:endParaRPr lang="en-GB" sz="1600">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солдатом</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отделением</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концепцией</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памятью</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4"/>
                  </a:ext>
                </a:extLst>
              </a:tr>
              <a:tr h="370815">
                <a:tc>
                  <a:txBody>
                    <a:bodyPr/>
                    <a:lstStyle/>
                    <a:p>
                      <a:pPr>
                        <a:spcAft>
                          <a:spcPts val="0"/>
                        </a:spcAft>
                      </a:pPr>
                      <a:r>
                        <a:rPr lang="nb-NO" sz="1600" b="0" dirty="0" err="1">
                          <a:solidFill>
                            <a:schemeClr val="tx1"/>
                          </a:solidFill>
                          <a:effectLst/>
                          <a:latin typeface="+mn-lt"/>
                        </a:rPr>
                        <a:t>sg.loc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страхе</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effectLst/>
                        </a:rPr>
                        <a:t>отделении</a:t>
                      </a: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концепции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b="0" dirty="0" err="1">
                          <a:effectLst/>
                        </a:rPr>
                        <a:t>памяти</a:t>
                      </a:r>
                      <a:endParaRPr lang="en-GB" sz="1600" b="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5"/>
                  </a:ext>
                </a:extLst>
              </a:tr>
              <a:tr h="370815">
                <a:tc>
                  <a:txBody>
                    <a:bodyPr/>
                    <a:lstStyle/>
                    <a:p>
                      <a:pPr>
                        <a:spcAft>
                          <a:spcPts val="0"/>
                        </a:spcAft>
                      </a:pPr>
                      <a:r>
                        <a:rPr lang="nb-NO" sz="1600" b="0" dirty="0" err="1">
                          <a:solidFill>
                            <a:schemeClr val="tx1"/>
                          </a:solidFill>
                          <a:effectLst/>
                          <a:latin typeface="+mn-lt"/>
                        </a:rPr>
                        <a:t>pl.nom</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dirty="0">
                          <a:solidFill>
                            <a:schemeClr val="bg1">
                              <a:lumMod val="65000"/>
                            </a:schemeClr>
                          </a:solidFill>
                          <a:effectLst/>
                        </a:rPr>
                        <a:t>страхи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b="1" dirty="0" err="1">
                          <a:effectLst/>
                        </a:rPr>
                        <a:t>солдаты</a:t>
                      </a:r>
                      <a:endParaRPr lang="en-GB" sz="1600" b="1" dirty="0">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отделения</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6"/>
                  </a:ext>
                </a:extLst>
              </a:tr>
              <a:tr h="370815">
                <a:tc>
                  <a:txBody>
                    <a:bodyPr/>
                    <a:lstStyle/>
                    <a:p>
                      <a:pPr>
                        <a:spcAft>
                          <a:spcPts val="0"/>
                        </a:spcAft>
                      </a:pPr>
                      <a:r>
                        <a:rPr lang="nb-NO" sz="1600" b="0" dirty="0" err="1">
                          <a:solidFill>
                            <a:schemeClr val="tx1"/>
                          </a:solidFill>
                          <a:effectLst/>
                          <a:latin typeface="+mn-lt"/>
                        </a:rPr>
                        <a:t>pl.gen</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страхов</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b="1" dirty="0" err="1">
                          <a:effectLst/>
                        </a:rPr>
                        <a:t>солдат</a:t>
                      </a:r>
                      <a:endParaRPr lang="en-GB" sz="1600" b="1" dirty="0">
                        <a:effectLst/>
                        <a:latin typeface="Calibri" charset="0"/>
                        <a:ea typeface="Calibri" charset="0"/>
                        <a:cs typeface="Times New Roman" charset="0"/>
                      </a:endParaRPr>
                    </a:p>
                  </a:txBody>
                  <a:tcPr marL="68580" marR="68580" marT="0" marB="0"/>
                </a:tc>
                <a:tc>
                  <a:txBody>
                    <a:bodyPr/>
                    <a:lstStyle/>
                    <a:p>
                      <a:pPr>
                        <a:spcAft>
                          <a:spcPts val="0"/>
                        </a:spcAft>
                      </a:pPr>
                      <a:r>
                        <a:rPr lang="nb-NO" sz="1600">
                          <a:effectLst/>
                        </a:rPr>
                        <a:t>отделений</a:t>
                      </a:r>
                      <a:endParaRPr lang="en-GB" sz="1600">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концепций</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7"/>
                  </a:ext>
                </a:extLst>
              </a:tr>
              <a:tr h="370815">
                <a:tc>
                  <a:txBody>
                    <a:bodyPr/>
                    <a:lstStyle/>
                    <a:p>
                      <a:pPr>
                        <a:spcAft>
                          <a:spcPts val="0"/>
                        </a:spcAft>
                      </a:pPr>
                      <a:r>
                        <a:rPr lang="nb-NO" sz="1600" b="0" dirty="0" err="1">
                          <a:solidFill>
                            <a:schemeClr val="tx1"/>
                          </a:solidFill>
                          <a:effectLst/>
                          <a:latin typeface="+mn-lt"/>
                        </a:rPr>
                        <a:t>p.dat</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солдатам</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8"/>
                  </a:ext>
                </a:extLst>
              </a:tr>
              <a:tr h="370815">
                <a:tc>
                  <a:txBody>
                    <a:bodyPr/>
                    <a:lstStyle/>
                    <a:p>
                      <a:pPr>
                        <a:spcAft>
                          <a:spcPts val="0"/>
                        </a:spcAft>
                      </a:pPr>
                      <a:r>
                        <a:rPr lang="nb-NO" sz="1600" b="0" dirty="0" err="1">
                          <a:solidFill>
                            <a:schemeClr val="tx1"/>
                          </a:solidFill>
                          <a:effectLst/>
                          <a:latin typeface="+mn-lt"/>
                        </a:rPr>
                        <a:t>pl.acc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страхи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солдат</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отделения</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концепции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9"/>
                  </a:ext>
                </a:extLst>
              </a:tr>
              <a:tr h="487680">
                <a:tc>
                  <a:txBody>
                    <a:bodyPr/>
                    <a:lstStyle/>
                    <a:p>
                      <a:pPr>
                        <a:spcAft>
                          <a:spcPts val="0"/>
                        </a:spcAft>
                      </a:pPr>
                      <a:r>
                        <a:rPr lang="nb-NO" sz="1600" b="0" dirty="0" err="1">
                          <a:solidFill>
                            <a:schemeClr val="tx1"/>
                          </a:solidFill>
                          <a:effectLst/>
                          <a:latin typeface="+mn-lt"/>
                        </a:rPr>
                        <a:t>pl.ins</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страхами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отделениями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концепциями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10"/>
                  </a:ext>
                </a:extLst>
              </a:tr>
              <a:tr h="370815">
                <a:tc>
                  <a:txBody>
                    <a:bodyPr/>
                    <a:lstStyle/>
                    <a:p>
                      <a:pPr>
                        <a:spcAft>
                          <a:spcPts val="0"/>
                        </a:spcAft>
                      </a:pPr>
                      <a:r>
                        <a:rPr lang="nb-NO" sz="1600" b="0" dirty="0" err="1">
                          <a:solidFill>
                            <a:schemeClr val="tx1"/>
                          </a:solidFill>
                          <a:effectLst/>
                          <a:latin typeface="+mn-lt"/>
                        </a:rPr>
                        <a:t>pl.loc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страхах</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солдатах</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nb-NO" sz="1600" dirty="0" err="1">
                          <a:solidFill>
                            <a:schemeClr val="bg1">
                              <a:lumMod val="65000"/>
                            </a:schemeClr>
                          </a:solidFill>
                          <a:effectLst/>
                        </a:rPr>
                        <a:t>отделениях</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11"/>
                  </a:ext>
                </a:extLst>
              </a:tr>
            </a:tbl>
          </a:graphicData>
        </a:graphic>
      </p:graphicFrame>
      <p:sp>
        <p:nvSpPr>
          <p:cNvPr id="6" name="TextBox 2">
            <a:extLst>
              <a:ext uri="{FF2B5EF4-FFF2-40B4-BE49-F238E27FC236}">
                <a16:creationId xmlns:a16="http://schemas.microsoft.com/office/drawing/2014/main" id="{372395C3-32D0-5F47-94B6-425AFE831539}"/>
              </a:ext>
            </a:extLst>
          </p:cNvPr>
          <p:cNvSpPr txBox="1">
            <a:spLocks noChangeArrowheads="1"/>
          </p:cNvSpPr>
          <p:nvPr/>
        </p:nvSpPr>
        <p:spPr bwMode="auto">
          <a:xfrm>
            <a:off x="1616076" y="6356701"/>
            <a:ext cx="8543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defRPr/>
            </a:pPr>
            <a:r>
              <a:rPr lang="nb-NO" altLang="en-US" sz="2400" b="1" dirty="0">
                <a:latin typeface="Calibri" charset="0"/>
              </a:rPr>
              <a:t>bold</a:t>
            </a:r>
            <a:r>
              <a:rPr lang="nb-NO" altLang="en-US" sz="2400" dirty="0">
                <a:latin typeface="Calibri" charset="0"/>
              </a:rPr>
              <a:t> &gt;20%, </a:t>
            </a:r>
            <a:r>
              <a:rPr lang="nb-NO" altLang="en-US" sz="2400" dirty="0" err="1">
                <a:latin typeface="Calibri" charset="0"/>
              </a:rPr>
              <a:t>plain</a:t>
            </a:r>
            <a:r>
              <a:rPr lang="nb-NO" altLang="en-US" sz="2400" dirty="0">
                <a:latin typeface="Calibri" charset="0"/>
              </a:rPr>
              <a:t> &gt;10%, </a:t>
            </a:r>
            <a:r>
              <a:rPr lang="nb-NO" altLang="en-US" sz="2400" dirty="0">
                <a:solidFill>
                  <a:schemeClr val="bg1">
                    <a:lumMod val="65000"/>
                  </a:schemeClr>
                </a:solidFill>
                <a:latin typeface="Calibri" charset="0"/>
              </a:rPr>
              <a:t>gray </a:t>
            </a:r>
            <a:r>
              <a:rPr lang="nb-NO" altLang="en-US" sz="2400" dirty="0">
                <a:latin typeface="Calibri" charset="0"/>
              </a:rPr>
              <a:t>1-9%, (blank) not </a:t>
            </a:r>
            <a:r>
              <a:rPr lang="nb-NO" altLang="en-US" sz="2400" dirty="0" err="1">
                <a:latin typeface="Calibri" charset="0"/>
              </a:rPr>
              <a:t>attested</a:t>
            </a:r>
            <a:endParaRPr lang="en-US" altLang="en-US" sz="2400" dirty="0">
              <a:latin typeface="Calibri" charset="0"/>
            </a:endParaRPr>
          </a:p>
        </p:txBody>
      </p:sp>
      <p:sp>
        <p:nvSpPr>
          <p:cNvPr id="8" name="Title 1">
            <a:extLst>
              <a:ext uri="{FF2B5EF4-FFF2-40B4-BE49-F238E27FC236}">
                <a16:creationId xmlns:a16="http://schemas.microsoft.com/office/drawing/2014/main" id="{C55EE4F5-9E76-6F43-AA68-CC2CFB5567E8}"/>
              </a:ext>
            </a:extLst>
          </p:cNvPr>
          <p:cNvSpPr>
            <a:spLocks noGrp="1"/>
          </p:cNvSpPr>
          <p:nvPr>
            <p:ph type="title"/>
          </p:nvPr>
        </p:nvSpPr>
        <p:spPr>
          <a:xfrm>
            <a:off x="838200" y="365125"/>
            <a:ext cx="10515600" cy="1121331"/>
          </a:xfrm>
        </p:spPr>
        <p:txBody>
          <a:bodyPr/>
          <a:lstStyle/>
          <a:p>
            <a:r>
              <a:rPr lang="en-NO" dirty="0"/>
              <a:t>Paradigm forms attested in 1M words</a:t>
            </a:r>
          </a:p>
        </p:txBody>
      </p:sp>
      <p:sp>
        <p:nvSpPr>
          <p:cNvPr id="7" name="TextBox 2">
            <a:extLst>
              <a:ext uri="{FF2B5EF4-FFF2-40B4-BE49-F238E27FC236}">
                <a16:creationId xmlns:a16="http://schemas.microsoft.com/office/drawing/2014/main" id="{274BA778-191D-A247-86DA-A7B8AEEDFF3F}"/>
              </a:ext>
            </a:extLst>
          </p:cNvPr>
          <p:cNvSpPr txBox="1">
            <a:spLocks noChangeArrowheads="1"/>
          </p:cNvSpPr>
          <p:nvPr/>
        </p:nvSpPr>
        <p:spPr bwMode="auto">
          <a:xfrm>
            <a:off x="406400" y="1486457"/>
            <a:ext cx="975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nb-NO" altLang="en-US" i="1" dirty="0">
                <a:latin typeface="Calibri" charset="0"/>
              </a:rPr>
              <a:t>		‘</a:t>
            </a:r>
            <a:r>
              <a:rPr lang="nb-NO" altLang="en-US" i="1" dirty="0" err="1">
                <a:latin typeface="Calibri" charset="0"/>
              </a:rPr>
              <a:t>fear</a:t>
            </a:r>
            <a:r>
              <a:rPr lang="nb-NO" altLang="en-US" i="1" dirty="0">
                <a:latin typeface="Calibri" charset="0"/>
              </a:rPr>
              <a:t>’	         ‘</a:t>
            </a:r>
            <a:r>
              <a:rPr lang="nb-NO" altLang="en-US" i="1" dirty="0" err="1">
                <a:latin typeface="Calibri" charset="0"/>
              </a:rPr>
              <a:t>soldier</a:t>
            </a:r>
            <a:r>
              <a:rPr lang="nb-NO" altLang="en-US" i="1" dirty="0">
                <a:latin typeface="Calibri" charset="0"/>
              </a:rPr>
              <a:t>’	    ‘</a:t>
            </a:r>
            <a:r>
              <a:rPr lang="nb-NO" altLang="en-US" i="1" dirty="0" err="1">
                <a:latin typeface="Calibri" charset="0"/>
              </a:rPr>
              <a:t>department</a:t>
            </a:r>
            <a:r>
              <a:rPr lang="nb-NO" altLang="en-US" i="1" dirty="0">
                <a:latin typeface="Calibri" charset="0"/>
              </a:rPr>
              <a:t>’     ‘</a:t>
            </a:r>
            <a:r>
              <a:rPr lang="nb-NO" altLang="en-US" i="1" dirty="0" err="1">
                <a:latin typeface="Calibri" charset="0"/>
              </a:rPr>
              <a:t>concept</a:t>
            </a:r>
            <a:r>
              <a:rPr lang="nb-NO" altLang="en-US" i="1" dirty="0">
                <a:latin typeface="Calibri" charset="0"/>
              </a:rPr>
              <a:t>’	       ‘</a:t>
            </a:r>
            <a:r>
              <a:rPr lang="nb-NO" altLang="en-US" i="1" dirty="0" err="1">
                <a:latin typeface="Calibri" charset="0"/>
              </a:rPr>
              <a:t>memory</a:t>
            </a:r>
            <a:r>
              <a:rPr lang="nb-NO" altLang="en-US" i="1" dirty="0">
                <a:latin typeface="Calibri" charset="0"/>
              </a:rPr>
              <a:t>’</a:t>
            </a:r>
            <a:endParaRPr lang="en-US" altLang="en-US" dirty="0">
              <a:latin typeface="Calibri" charset="0"/>
            </a:endParaRPr>
          </a:p>
        </p:txBody>
      </p:sp>
    </p:spTree>
    <p:extLst>
      <p:ext uri="{BB962C8B-B14F-4D97-AF65-F5344CB8AC3E}">
        <p14:creationId xmlns:p14="http://schemas.microsoft.com/office/powerpoint/2010/main" val="189168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49300" y="1878013"/>
          <a:ext cx="10287000" cy="4449780"/>
        </p:xfrm>
        <a:graphic>
          <a:graphicData uri="http://schemas.openxmlformats.org/drawingml/2006/table">
            <a:tbl>
              <a:tblPr firstRow="1" bandRow="1">
                <a:tableStyleId>{2D5ABB26-0587-4C30-8999-92F81FD0307C}</a:tableStyleId>
              </a:tblPr>
              <a:tblGrid>
                <a:gridCol w="1193800">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714500">
                  <a:extLst>
                    <a:ext uri="{9D8B030D-6E8A-4147-A177-3AD203B41FA5}">
                      <a16:colId xmlns:a16="http://schemas.microsoft.com/office/drawing/2014/main" val="20004"/>
                    </a:ext>
                  </a:extLst>
                </a:gridCol>
                <a:gridCol w="1714500">
                  <a:extLst>
                    <a:ext uri="{9D8B030D-6E8A-4147-A177-3AD203B41FA5}">
                      <a16:colId xmlns:a16="http://schemas.microsoft.com/office/drawing/2014/main" val="20005"/>
                    </a:ext>
                  </a:extLst>
                </a:gridCol>
              </a:tblGrid>
              <a:tr h="370815">
                <a:tc>
                  <a:txBody>
                    <a:bodyPr/>
                    <a:lstStyle/>
                    <a:p>
                      <a:pPr>
                        <a:spcAft>
                          <a:spcPts val="0"/>
                        </a:spcAft>
                      </a:pPr>
                      <a:r>
                        <a:rPr lang="nb-NO" sz="1600" b="0" dirty="0" err="1">
                          <a:solidFill>
                            <a:schemeClr val="tx1"/>
                          </a:solidFill>
                          <a:effectLst/>
                          <a:latin typeface="+mn-lt"/>
                        </a:rPr>
                        <a:t>sg.nom</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фон</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чемпион</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протяжение</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рамка</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err="1">
                          <a:solidFill>
                            <a:schemeClr val="tx1"/>
                          </a:solidFill>
                          <a:effectLst/>
                          <a:latin typeface="+mn-lt"/>
                        </a:rPr>
                        <a:t>труднос</a:t>
                      </a:r>
                      <a:r>
                        <a:rPr lang="nb-NO" sz="1600" b="0" dirty="0" err="1">
                          <a:solidFill>
                            <a:schemeClr val="tx1"/>
                          </a:solidFill>
                          <a:effectLst/>
                          <a:latin typeface="+mn-lt"/>
                        </a:rPr>
                        <a:t>ть</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0"/>
                  </a:ext>
                </a:extLst>
              </a:tr>
              <a:tr h="370815">
                <a:tc>
                  <a:txBody>
                    <a:bodyPr/>
                    <a:lstStyle/>
                    <a:p>
                      <a:pPr>
                        <a:spcAft>
                          <a:spcPts val="0"/>
                        </a:spcAft>
                      </a:pPr>
                      <a:r>
                        <a:rPr lang="nb-NO" sz="1600" b="0" dirty="0" err="1">
                          <a:solidFill>
                            <a:schemeClr val="tx1"/>
                          </a:solidFill>
                          <a:effectLst/>
                          <a:latin typeface="+mn-lt"/>
                        </a:rPr>
                        <a:t>sg.gen</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фона</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i="0" baseline="0" dirty="0">
                          <a:solidFill>
                            <a:schemeClr val="tx1"/>
                          </a:solidFill>
                          <a:effectLst/>
                          <a:latin typeface="+mn-lt"/>
                        </a:rPr>
                        <a:t>чемпион</a:t>
                      </a:r>
                      <a:r>
                        <a:rPr lang="nb-NO" sz="1600" b="0" i="0" baseline="0" dirty="0" err="1">
                          <a:solidFill>
                            <a:schemeClr val="tx1"/>
                          </a:solidFill>
                          <a:effectLst/>
                          <a:latin typeface="+mn-lt"/>
                        </a:rPr>
                        <a:t>а</a:t>
                      </a:r>
                      <a:endParaRPr lang="en-GB" sz="1600" b="0" i="0" baseline="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протяжения</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рамки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err="1">
                          <a:solidFill>
                            <a:schemeClr val="tx1"/>
                          </a:solidFill>
                          <a:effectLst/>
                          <a:latin typeface="+mn-lt"/>
                        </a:rPr>
                        <a:t>трудност</a:t>
                      </a:r>
                      <a:r>
                        <a:rPr lang="nb-NO" sz="1600" b="0" dirty="0" err="1">
                          <a:solidFill>
                            <a:schemeClr val="tx1"/>
                          </a:solidFill>
                          <a:effectLst/>
                          <a:latin typeface="+mn-lt"/>
                        </a:rPr>
                        <a:t>и</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1"/>
                  </a:ext>
                </a:extLst>
              </a:tr>
              <a:tr h="370815">
                <a:tc>
                  <a:txBody>
                    <a:bodyPr/>
                    <a:lstStyle/>
                    <a:p>
                      <a:pPr>
                        <a:spcAft>
                          <a:spcPts val="0"/>
                        </a:spcAft>
                      </a:pPr>
                      <a:r>
                        <a:rPr lang="nb-NO" sz="1600" b="0" dirty="0" err="1">
                          <a:solidFill>
                            <a:schemeClr val="tx1"/>
                          </a:solidFill>
                          <a:effectLst/>
                          <a:latin typeface="+mn-lt"/>
                        </a:rPr>
                        <a:t>sg.dat</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фону</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чемпион</a:t>
                      </a:r>
                      <a:r>
                        <a:rPr lang="nb-NO" sz="1600" b="0" dirty="0" err="1">
                          <a:solidFill>
                            <a:schemeClr val="tx1"/>
                          </a:solidFill>
                          <a:effectLst/>
                          <a:latin typeface="+mn-lt"/>
                        </a:rPr>
                        <a:t>у</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протяжению</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рамке</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err="1">
                          <a:solidFill>
                            <a:schemeClr val="tx1"/>
                          </a:solidFill>
                          <a:effectLst/>
                          <a:latin typeface="+mn-lt"/>
                        </a:rPr>
                        <a:t>труднос</a:t>
                      </a:r>
                      <a:r>
                        <a:rPr lang="nb-NO" sz="1600" b="0" dirty="0" err="1">
                          <a:solidFill>
                            <a:schemeClr val="tx1"/>
                          </a:solidFill>
                          <a:effectLst/>
                          <a:latin typeface="+mn-lt"/>
                        </a:rPr>
                        <a:t>ти</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2"/>
                  </a:ext>
                </a:extLst>
              </a:tr>
              <a:tr h="370815">
                <a:tc>
                  <a:txBody>
                    <a:bodyPr/>
                    <a:lstStyle/>
                    <a:p>
                      <a:pPr>
                        <a:spcAft>
                          <a:spcPts val="0"/>
                        </a:spcAft>
                      </a:pPr>
                      <a:r>
                        <a:rPr lang="nb-NO" sz="1600" b="0" dirty="0" err="1">
                          <a:solidFill>
                            <a:schemeClr val="tx1"/>
                          </a:solidFill>
                          <a:effectLst/>
                          <a:latin typeface="+mn-lt"/>
                        </a:rPr>
                        <a:t>sg.acc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фон</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чемпион</a:t>
                      </a:r>
                      <a:r>
                        <a:rPr lang="nb-NO" sz="1600" b="0" dirty="0">
                          <a:solidFill>
                            <a:schemeClr val="tx1"/>
                          </a:solidFill>
                          <a:effectLst/>
                          <a:latin typeface="+mn-lt"/>
                        </a:rPr>
                        <a:t>a</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протяжение</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рамку</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err="1">
                          <a:solidFill>
                            <a:schemeClr val="tx1"/>
                          </a:solidFill>
                          <a:effectLst/>
                          <a:latin typeface="+mn-lt"/>
                        </a:rPr>
                        <a:t>труднос</a:t>
                      </a:r>
                      <a:r>
                        <a:rPr lang="nb-NO" sz="1600" b="0" dirty="0" err="1">
                          <a:solidFill>
                            <a:schemeClr val="tx1"/>
                          </a:solidFill>
                          <a:effectLst/>
                          <a:latin typeface="+mn-lt"/>
                        </a:rPr>
                        <a:t>ть</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3"/>
                  </a:ext>
                </a:extLst>
              </a:tr>
              <a:tr h="370815">
                <a:tc>
                  <a:txBody>
                    <a:bodyPr/>
                    <a:lstStyle/>
                    <a:p>
                      <a:pPr>
                        <a:spcAft>
                          <a:spcPts val="0"/>
                        </a:spcAft>
                      </a:pPr>
                      <a:r>
                        <a:rPr lang="nb-NO" sz="1600" b="0" dirty="0" err="1">
                          <a:solidFill>
                            <a:schemeClr val="tx1"/>
                          </a:solidFill>
                          <a:effectLst/>
                          <a:latin typeface="+mn-lt"/>
                        </a:rPr>
                        <a:t>sg.ins</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фоном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i="0" baseline="0" dirty="0">
                          <a:solidFill>
                            <a:schemeClr val="tx1"/>
                          </a:solidFill>
                          <a:effectLst/>
                          <a:latin typeface="+mn-lt"/>
                        </a:rPr>
                        <a:t>чемпионом</a:t>
                      </a:r>
                      <a:endParaRPr lang="en-GB" sz="1600" b="0" i="0" baseline="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протяжением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рамкой</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err="1">
                          <a:solidFill>
                            <a:schemeClr val="tx1"/>
                          </a:solidFill>
                          <a:effectLst/>
                          <a:latin typeface="+mn-lt"/>
                        </a:rPr>
                        <a:t>труднос</a:t>
                      </a:r>
                      <a:r>
                        <a:rPr lang="nb-NO" sz="1600" b="0" dirty="0" err="1">
                          <a:solidFill>
                            <a:schemeClr val="tx1"/>
                          </a:solidFill>
                          <a:effectLst/>
                          <a:latin typeface="+mn-lt"/>
                        </a:rPr>
                        <a:t>тью</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4"/>
                  </a:ext>
                </a:extLst>
              </a:tr>
              <a:tr h="370815">
                <a:tc>
                  <a:txBody>
                    <a:bodyPr/>
                    <a:lstStyle/>
                    <a:p>
                      <a:pPr>
                        <a:spcAft>
                          <a:spcPts val="0"/>
                        </a:spcAft>
                      </a:pPr>
                      <a:r>
                        <a:rPr lang="nb-NO" sz="1600" b="0" dirty="0" err="1">
                          <a:solidFill>
                            <a:schemeClr val="tx1"/>
                          </a:solidFill>
                          <a:effectLst/>
                          <a:latin typeface="+mn-lt"/>
                        </a:rPr>
                        <a:t>sg.loc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i="0" baseline="0" dirty="0">
                          <a:solidFill>
                            <a:schemeClr val="tx1"/>
                          </a:solidFill>
                          <a:effectLst/>
                          <a:latin typeface="+mn-lt"/>
                        </a:rPr>
                        <a:t>фоне</a:t>
                      </a:r>
                      <a:endParaRPr lang="en-GB" sz="1600" b="0" i="0" baseline="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чемпионе</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i="0" baseline="0" dirty="0" err="1">
                          <a:solidFill>
                            <a:schemeClr val="tx1"/>
                          </a:solidFill>
                          <a:effectLst/>
                          <a:latin typeface="+mn-lt"/>
                        </a:rPr>
                        <a:t>протяж</a:t>
                      </a:r>
                      <a:r>
                        <a:rPr lang="nb-NO" sz="1600" b="0" i="0" baseline="0" dirty="0" err="1">
                          <a:solidFill>
                            <a:schemeClr val="tx1"/>
                          </a:solidFill>
                          <a:effectLst/>
                          <a:latin typeface="+mn-lt"/>
                        </a:rPr>
                        <a:t>ении</a:t>
                      </a:r>
                      <a:endParaRPr lang="en-GB" sz="1600" b="0" i="0" baseline="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рамке</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трудности</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5"/>
                  </a:ext>
                </a:extLst>
              </a:tr>
              <a:tr h="370815">
                <a:tc>
                  <a:txBody>
                    <a:bodyPr/>
                    <a:lstStyle/>
                    <a:p>
                      <a:pPr>
                        <a:spcAft>
                          <a:spcPts val="0"/>
                        </a:spcAft>
                      </a:pPr>
                      <a:r>
                        <a:rPr lang="nb-NO" sz="1600" b="0" dirty="0" err="1">
                          <a:solidFill>
                            <a:schemeClr val="tx1"/>
                          </a:solidFill>
                          <a:effectLst/>
                          <a:latin typeface="+mn-lt"/>
                        </a:rPr>
                        <a:t>pl.nom</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фоны</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чемпионы</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протяжения</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err="1">
                          <a:solidFill>
                            <a:schemeClr val="tx1"/>
                          </a:solidFill>
                          <a:effectLst/>
                          <a:latin typeface="+mn-lt"/>
                        </a:rPr>
                        <a:t>рамк</a:t>
                      </a:r>
                      <a:r>
                        <a:rPr lang="nb-NO" sz="1600" b="0" dirty="0" err="1">
                          <a:solidFill>
                            <a:schemeClr val="tx1"/>
                          </a:solidFill>
                          <a:effectLst/>
                          <a:latin typeface="+mn-lt"/>
                        </a:rPr>
                        <a:t>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i="0" baseline="0" dirty="0" err="1">
                          <a:solidFill>
                            <a:schemeClr val="tx1"/>
                          </a:solidFill>
                          <a:effectLst/>
                          <a:latin typeface="+mn-lt"/>
                        </a:rPr>
                        <a:t>труднос</a:t>
                      </a:r>
                      <a:r>
                        <a:rPr lang="nb-NO" sz="1600" b="0" i="0" baseline="0" dirty="0" err="1">
                          <a:solidFill>
                            <a:schemeClr val="tx1"/>
                          </a:solidFill>
                          <a:effectLst/>
                          <a:latin typeface="+mn-lt"/>
                        </a:rPr>
                        <a:t>ти</a:t>
                      </a:r>
                      <a:endParaRPr lang="en-GB" sz="1600" b="0" i="0" baseline="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6"/>
                  </a:ext>
                </a:extLst>
              </a:tr>
              <a:tr h="370815">
                <a:tc>
                  <a:txBody>
                    <a:bodyPr/>
                    <a:lstStyle/>
                    <a:p>
                      <a:pPr>
                        <a:spcAft>
                          <a:spcPts val="0"/>
                        </a:spcAft>
                      </a:pPr>
                      <a:r>
                        <a:rPr lang="nb-NO" sz="1600" b="0" dirty="0" err="1">
                          <a:solidFill>
                            <a:schemeClr val="tx1"/>
                          </a:solidFill>
                          <a:effectLst/>
                          <a:latin typeface="+mn-lt"/>
                        </a:rPr>
                        <a:t>pl.gen</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фонов</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чемпионов</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протяжений</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рамок</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i="0" baseline="0" dirty="0" err="1">
                          <a:solidFill>
                            <a:schemeClr val="tx1"/>
                          </a:solidFill>
                          <a:effectLst/>
                          <a:latin typeface="+mn-lt"/>
                        </a:rPr>
                        <a:t>труднос</a:t>
                      </a:r>
                      <a:r>
                        <a:rPr lang="nb-NO" sz="1600" b="0" i="0" baseline="0" dirty="0" err="1">
                          <a:solidFill>
                            <a:schemeClr val="tx1"/>
                          </a:solidFill>
                          <a:effectLst/>
                          <a:latin typeface="+mn-lt"/>
                        </a:rPr>
                        <a:t>тей</a:t>
                      </a:r>
                      <a:endParaRPr lang="en-GB" sz="1600" b="0" i="0" baseline="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7"/>
                  </a:ext>
                </a:extLst>
              </a:tr>
              <a:tr h="370815">
                <a:tc>
                  <a:txBody>
                    <a:bodyPr/>
                    <a:lstStyle/>
                    <a:p>
                      <a:pPr>
                        <a:spcAft>
                          <a:spcPts val="0"/>
                        </a:spcAft>
                      </a:pPr>
                      <a:r>
                        <a:rPr lang="nb-NO" sz="1600" b="0" dirty="0" err="1">
                          <a:solidFill>
                            <a:schemeClr val="tx1"/>
                          </a:solidFill>
                          <a:effectLst/>
                          <a:latin typeface="+mn-lt"/>
                        </a:rPr>
                        <a:t>p.dat</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фонам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чемпионам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протяжениям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рамкам</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трудностям</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8"/>
                  </a:ext>
                </a:extLst>
              </a:tr>
              <a:tr h="370815">
                <a:tc>
                  <a:txBody>
                    <a:bodyPr/>
                    <a:lstStyle/>
                    <a:p>
                      <a:pPr>
                        <a:spcAft>
                          <a:spcPts val="0"/>
                        </a:spcAft>
                      </a:pPr>
                      <a:r>
                        <a:rPr lang="nb-NO" sz="1600" b="0" dirty="0" err="1">
                          <a:solidFill>
                            <a:schemeClr val="tx1"/>
                          </a:solidFill>
                          <a:effectLst/>
                          <a:latin typeface="+mn-lt"/>
                        </a:rPr>
                        <a:t>pl.acc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фоны</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чемпионов</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протяжения</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err="1">
                          <a:solidFill>
                            <a:schemeClr val="tx1"/>
                          </a:solidFill>
                          <a:effectLst/>
                          <a:latin typeface="+mn-lt"/>
                        </a:rPr>
                        <a:t>рамк</a:t>
                      </a:r>
                      <a:r>
                        <a:rPr lang="nb-NO" sz="1600" b="0" dirty="0" err="1">
                          <a:solidFill>
                            <a:schemeClr val="tx1"/>
                          </a:solidFill>
                          <a:effectLst/>
                          <a:latin typeface="+mn-lt"/>
                        </a:rPr>
                        <a:t>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i="0" baseline="0" dirty="0" err="1">
                          <a:solidFill>
                            <a:schemeClr val="tx1"/>
                          </a:solidFill>
                          <a:effectLst/>
                          <a:latin typeface="+mn-lt"/>
                        </a:rPr>
                        <a:t>труднос</a:t>
                      </a:r>
                      <a:r>
                        <a:rPr lang="nb-NO" sz="1600" b="0" i="0" baseline="0" dirty="0" err="1">
                          <a:solidFill>
                            <a:schemeClr val="tx1"/>
                          </a:solidFill>
                          <a:effectLst/>
                          <a:latin typeface="+mn-lt"/>
                        </a:rPr>
                        <a:t>ти</a:t>
                      </a:r>
                      <a:endParaRPr lang="en-GB" sz="1600" b="0" i="0" baseline="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09"/>
                  </a:ext>
                </a:extLst>
              </a:tr>
              <a:tr h="370815">
                <a:tc>
                  <a:txBody>
                    <a:bodyPr/>
                    <a:lstStyle/>
                    <a:p>
                      <a:pPr>
                        <a:spcAft>
                          <a:spcPts val="0"/>
                        </a:spcAft>
                      </a:pPr>
                      <a:r>
                        <a:rPr lang="nb-NO" sz="1600" b="0" dirty="0" err="1">
                          <a:solidFill>
                            <a:schemeClr val="tx1"/>
                          </a:solidFill>
                          <a:effectLst/>
                          <a:latin typeface="+mn-lt"/>
                        </a:rPr>
                        <a:t>pl.ins</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фонами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чемпионами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протяжениями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rPr>
                        <a:t>рамка</a:t>
                      </a:r>
                      <a:r>
                        <a:rPr lang="nb-NO" sz="1600" b="0" dirty="0" err="1">
                          <a:solidFill>
                            <a:schemeClr val="tx1"/>
                          </a:solidFill>
                          <a:effectLst/>
                          <a:latin typeface="+mn-lt"/>
                        </a:rPr>
                        <a:t>ми</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err="1">
                          <a:solidFill>
                            <a:schemeClr val="tx1"/>
                          </a:solidFill>
                          <a:effectLst/>
                          <a:latin typeface="+mn-lt"/>
                        </a:rPr>
                        <a:t>труднос</a:t>
                      </a:r>
                      <a:r>
                        <a:rPr lang="nb-NO" sz="1600" b="0" dirty="0" err="1">
                          <a:solidFill>
                            <a:schemeClr val="tx1"/>
                          </a:solidFill>
                          <a:effectLst/>
                          <a:latin typeface="+mn-lt"/>
                        </a:rPr>
                        <a:t>тями</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10"/>
                  </a:ext>
                </a:extLst>
              </a:tr>
              <a:tr h="370815">
                <a:tc>
                  <a:txBody>
                    <a:bodyPr/>
                    <a:lstStyle/>
                    <a:p>
                      <a:pPr>
                        <a:spcAft>
                          <a:spcPts val="0"/>
                        </a:spcAft>
                      </a:pPr>
                      <a:r>
                        <a:rPr lang="nb-NO" sz="1600" b="0" dirty="0" err="1">
                          <a:solidFill>
                            <a:schemeClr val="tx1"/>
                          </a:solidFill>
                          <a:effectLst/>
                          <a:latin typeface="+mn-lt"/>
                        </a:rPr>
                        <a:t>pl.loc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фонах</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чемпионах</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протяжениях</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a:solidFill>
                            <a:schemeClr val="tx1"/>
                          </a:solidFill>
                          <a:effectLst/>
                          <a:latin typeface="+mn-lt"/>
                          <a:ea typeface="Calibri" charset="0"/>
                          <a:cs typeface="Times New Roman" charset="0"/>
                        </a:rPr>
                        <a:t>рамках</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0" dirty="0" err="1">
                          <a:solidFill>
                            <a:schemeClr val="tx1"/>
                          </a:solidFill>
                          <a:effectLst/>
                          <a:latin typeface="+mn-lt"/>
                        </a:rPr>
                        <a:t>труднос</a:t>
                      </a:r>
                      <a:r>
                        <a:rPr lang="nb-NO" sz="1600" b="0" dirty="0" err="1">
                          <a:solidFill>
                            <a:schemeClr val="tx1"/>
                          </a:solidFill>
                          <a:effectLst/>
                          <a:latin typeface="+mn-lt"/>
                        </a:rPr>
                        <a:t>тях</a:t>
                      </a:r>
                      <a:endParaRPr lang="en-GB" sz="1600" b="0" dirty="0">
                        <a:solidFill>
                          <a:schemeClr val="tx1"/>
                        </a:solidFill>
                        <a:effectLst/>
                        <a:latin typeface="+mn-lt"/>
                        <a:ea typeface="Calibri" charset="0"/>
                        <a:cs typeface="Times New Roman" charset="0"/>
                      </a:endParaRPr>
                    </a:p>
                  </a:txBody>
                  <a:tcPr marL="68580" marR="68580" marT="0" marB="0"/>
                </a:tc>
                <a:extLst>
                  <a:ext uri="{0D108BD9-81ED-4DB2-BD59-A6C34878D82A}">
                    <a16:rowId xmlns:a16="http://schemas.microsoft.com/office/drawing/2014/main" val="10011"/>
                  </a:ext>
                </a:extLst>
              </a:tr>
            </a:tbl>
          </a:graphicData>
        </a:graphic>
      </p:graphicFrame>
      <p:sp>
        <p:nvSpPr>
          <p:cNvPr id="25676" name="TextBox 2"/>
          <p:cNvSpPr txBox="1">
            <a:spLocks noChangeArrowheads="1"/>
          </p:cNvSpPr>
          <p:nvPr/>
        </p:nvSpPr>
        <p:spPr bwMode="auto">
          <a:xfrm>
            <a:off x="876300" y="1344614"/>
            <a:ext cx="1056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nb-NO" altLang="en-US" i="1" dirty="0">
                <a:latin typeface="Calibri" charset="0"/>
              </a:rPr>
              <a:t>	  ‘</a:t>
            </a:r>
            <a:r>
              <a:rPr lang="nb-NO" altLang="en-US" i="1" dirty="0" err="1">
                <a:latin typeface="Calibri" charset="0"/>
              </a:rPr>
              <a:t>background</a:t>
            </a:r>
            <a:r>
              <a:rPr lang="nb-NO" altLang="en-US" i="1" dirty="0">
                <a:latin typeface="Calibri" charset="0"/>
              </a:rPr>
              <a:t>’       ‘champion’	                ‘</a:t>
            </a:r>
            <a:r>
              <a:rPr lang="nb-NO" altLang="en-US" i="1" dirty="0" err="1">
                <a:latin typeface="Calibri" charset="0"/>
              </a:rPr>
              <a:t>expanse</a:t>
            </a:r>
            <a:r>
              <a:rPr lang="nb-NO" altLang="en-US" i="1" dirty="0">
                <a:latin typeface="Calibri" charset="0"/>
              </a:rPr>
              <a:t>’	      	     ‘</a:t>
            </a:r>
            <a:r>
              <a:rPr lang="nb-NO" altLang="en-US" i="1" dirty="0" err="1">
                <a:latin typeface="Calibri" charset="0"/>
              </a:rPr>
              <a:t>frame</a:t>
            </a:r>
            <a:r>
              <a:rPr lang="nb-NO" altLang="en-US" i="1" dirty="0">
                <a:latin typeface="Calibri" charset="0"/>
              </a:rPr>
              <a:t>’	   ‘problem’</a:t>
            </a:r>
            <a:endParaRPr lang="en-US" altLang="en-US" dirty="0">
              <a:latin typeface="Calibri" charset="0"/>
            </a:endParaRPr>
          </a:p>
        </p:txBody>
      </p:sp>
      <p:sp>
        <p:nvSpPr>
          <p:cNvPr id="7" name="Title 1">
            <a:extLst>
              <a:ext uri="{FF2B5EF4-FFF2-40B4-BE49-F238E27FC236}">
                <a16:creationId xmlns:a16="http://schemas.microsoft.com/office/drawing/2014/main" id="{198AA20A-F017-B64C-85DE-B3A25AE16AF4}"/>
              </a:ext>
            </a:extLst>
          </p:cNvPr>
          <p:cNvSpPr>
            <a:spLocks noGrp="1"/>
          </p:cNvSpPr>
          <p:nvPr>
            <p:ph type="title"/>
          </p:nvPr>
        </p:nvSpPr>
        <p:spPr>
          <a:xfrm>
            <a:off x="838200" y="365125"/>
            <a:ext cx="10515600" cy="1121331"/>
          </a:xfrm>
        </p:spPr>
        <p:txBody>
          <a:bodyPr/>
          <a:lstStyle/>
          <a:p>
            <a:r>
              <a:rPr lang="en-NO" dirty="0"/>
              <a:t>Full paradigms</a:t>
            </a:r>
          </a:p>
        </p:txBody>
      </p:sp>
    </p:spTree>
    <p:extLst>
      <p:ext uri="{BB962C8B-B14F-4D97-AF65-F5344CB8AC3E}">
        <p14:creationId xmlns:p14="http://schemas.microsoft.com/office/powerpoint/2010/main" val="643561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FC22-DBDA-8D41-9D19-5EB7E06A2ADD}"/>
              </a:ext>
            </a:extLst>
          </p:cNvPr>
          <p:cNvSpPr>
            <a:spLocks noGrp="1"/>
          </p:cNvSpPr>
          <p:nvPr>
            <p:ph type="title"/>
          </p:nvPr>
        </p:nvSpPr>
        <p:spPr/>
        <p:txBody>
          <a:bodyPr/>
          <a:lstStyle/>
          <a:p>
            <a:r>
              <a:rPr lang="en-NO" dirty="0"/>
              <a:t>Overview</a:t>
            </a:r>
          </a:p>
        </p:txBody>
      </p:sp>
      <p:sp>
        <p:nvSpPr>
          <p:cNvPr id="3" name="Content Placeholder 2">
            <a:extLst>
              <a:ext uri="{FF2B5EF4-FFF2-40B4-BE49-F238E27FC236}">
                <a16:creationId xmlns:a16="http://schemas.microsoft.com/office/drawing/2014/main" id="{E10A1C05-1C20-6942-B9DA-05D99B5B429A}"/>
              </a:ext>
            </a:extLst>
          </p:cNvPr>
          <p:cNvSpPr>
            <a:spLocks noGrp="1"/>
          </p:cNvSpPr>
          <p:nvPr>
            <p:ph idx="1"/>
          </p:nvPr>
        </p:nvSpPr>
        <p:spPr>
          <a:xfrm>
            <a:off x="838200" y="1825625"/>
            <a:ext cx="8417011" cy="4351338"/>
          </a:xfrm>
        </p:spPr>
        <p:txBody>
          <a:bodyPr>
            <a:normAutofit/>
          </a:bodyPr>
          <a:lstStyle/>
          <a:p>
            <a:r>
              <a:rPr lang="nb-NO" sz="3200" b="1" dirty="0" err="1"/>
              <a:t>SMARTool</a:t>
            </a:r>
            <a:r>
              <a:rPr lang="nb-NO" sz="3200" b="1" dirty="0"/>
              <a:t> </a:t>
            </a:r>
            <a:endParaRPr lang="en-NO" sz="3200" dirty="0"/>
          </a:p>
          <a:p>
            <a:pPr lvl="1"/>
            <a:r>
              <a:rPr lang="en-NO" sz="2667" dirty="0"/>
              <a:t>Rich inflectional morphology: Zipfian distribution &amp; “Paradigm Cell Filling Problem”</a:t>
            </a:r>
          </a:p>
          <a:p>
            <a:pPr lvl="1"/>
            <a:r>
              <a:rPr lang="en-NO" sz="2667" dirty="0"/>
              <a:t>A data-based model of rich morphology and a machine-learning experiment</a:t>
            </a:r>
          </a:p>
          <a:p>
            <a:r>
              <a:rPr lang="en-GB" sz="3200" b="1" dirty="0"/>
              <a:t>The Russian </a:t>
            </a:r>
            <a:r>
              <a:rPr lang="en-GB" sz="3200" b="1" dirty="0" err="1"/>
              <a:t>Constructicon</a:t>
            </a:r>
            <a:endParaRPr lang="en-GB" sz="3200" b="1" dirty="0"/>
          </a:p>
          <a:p>
            <a:pPr lvl="1"/>
            <a:r>
              <a:rPr lang="nb-NO" sz="2667" dirty="0" err="1"/>
              <a:t>Theory</a:t>
            </a:r>
            <a:r>
              <a:rPr lang="nb-NO" sz="2667" dirty="0"/>
              <a:t> and purpose</a:t>
            </a:r>
          </a:p>
          <a:p>
            <a:pPr lvl="1"/>
            <a:r>
              <a:rPr lang="nb-NO" sz="2667" dirty="0"/>
              <a:t>Content and target </a:t>
            </a:r>
            <a:r>
              <a:rPr lang="nb-NO" sz="2667" dirty="0" err="1"/>
              <a:t>audience</a:t>
            </a:r>
            <a:endParaRPr lang="nb-NO" sz="2667" dirty="0"/>
          </a:p>
          <a:p>
            <a:pPr lvl="1"/>
            <a:r>
              <a:rPr lang="nb-NO" sz="2667" dirty="0"/>
              <a:t>User-</a:t>
            </a:r>
            <a:r>
              <a:rPr lang="nb-NO" sz="2667" dirty="0" err="1"/>
              <a:t>Friendly</a:t>
            </a:r>
            <a:r>
              <a:rPr lang="nb-NO" sz="2667" dirty="0"/>
              <a:t> </a:t>
            </a:r>
            <a:r>
              <a:rPr lang="nb-NO" sz="2667" dirty="0" err="1"/>
              <a:t>interface</a:t>
            </a:r>
            <a:endParaRPr lang="en-NO" sz="2667" dirty="0"/>
          </a:p>
          <a:p>
            <a:endParaRPr lang="en-NO" dirty="0"/>
          </a:p>
          <a:p>
            <a:endParaRPr lang="en-NO" dirty="0"/>
          </a:p>
        </p:txBody>
      </p:sp>
      <p:pic>
        <p:nvPicPr>
          <p:cNvPr id="4" name="Picture 3" descr="A picture containing graphical user interface&#10;&#10;Description automatically generated">
            <a:extLst>
              <a:ext uri="{FF2B5EF4-FFF2-40B4-BE49-F238E27FC236}">
                <a16:creationId xmlns:a16="http://schemas.microsoft.com/office/drawing/2014/main" id="{457FC33E-BE22-7B4C-946D-10027FDD86BE}"/>
              </a:ext>
            </a:extLst>
          </p:cNvPr>
          <p:cNvPicPr>
            <a:picLocks noChangeAspect="1"/>
          </p:cNvPicPr>
          <p:nvPr/>
        </p:nvPicPr>
        <p:blipFill>
          <a:blip r:embed="rId2"/>
          <a:stretch>
            <a:fillRect/>
          </a:stretch>
        </p:blipFill>
        <p:spPr>
          <a:xfrm>
            <a:off x="7478002" y="1113490"/>
            <a:ext cx="4493741" cy="1154396"/>
          </a:xfrm>
          <a:prstGeom prst="rect">
            <a:avLst/>
          </a:prstGeom>
        </p:spPr>
      </p:pic>
      <p:pic>
        <p:nvPicPr>
          <p:cNvPr id="5" name="Picture 4">
            <a:extLst>
              <a:ext uri="{FF2B5EF4-FFF2-40B4-BE49-F238E27FC236}">
                <a16:creationId xmlns:a16="http://schemas.microsoft.com/office/drawing/2014/main" id="{8F9D88D2-2052-7243-90BF-BB77CCED6B79}"/>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9250" t="15875" r="8926" b="15850"/>
          <a:stretch/>
        </p:blipFill>
        <p:spPr>
          <a:xfrm>
            <a:off x="7478002" y="4302358"/>
            <a:ext cx="4558232" cy="1442152"/>
          </a:xfrm>
          <a:prstGeom prst="rect">
            <a:avLst/>
          </a:prstGeom>
        </p:spPr>
      </p:pic>
    </p:spTree>
    <p:extLst>
      <p:ext uri="{BB962C8B-B14F-4D97-AF65-F5344CB8AC3E}">
        <p14:creationId xmlns:p14="http://schemas.microsoft.com/office/powerpoint/2010/main" val="2629227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49300" y="1878013"/>
          <a:ext cx="10287000" cy="4449780"/>
        </p:xfrm>
        <a:graphic>
          <a:graphicData uri="http://schemas.openxmlformats.org/drawingml/2006/table">
            <a:tbl>
              <a:tblPr firstRow="1" bandRow="1">
                <a:tableStyleId>{2D5ABB26-0587-4C30-8999-92F81FD0307C}</a:tableStyleId>
              </a:tblPr>
              <a:tblGrid>
                <a:gridCol w="1193800">
                  <a:extLst>
                    <a:ext uri="{9D8B030D-6E8A-4147-A177-3AD203B41FA5}">
                      <a16:colId xmlns:a16="http://schemas.microsoft.com/office/drawing/2014/main" val="20000"/>
                    </a:ext>
                  </a:extLst>
                </a:gridCol>
                <a:gridCol w="1549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714500">
                  <a:extLst>
                    <a:ext uri="{9D8B030D-6E8A-4147-A177-3AD203B41FA5}">
                      <a16:colId xmlns:a16="http://schemas.microsoft.com/office/drawing/2014/main" val="20004"/>
                    </a:ext>
                  </a:extLst>
                </a:gridCol>
                <a:gridCol w="1714500">
                  <a:extLst>
                    <a:ext uri="{9D8B030D-6E8A-4147-A177-3AD203B41FA5}">
                      <a16:colId xmlns:a16="http://schemas.microsoft.com/office/drawing/2014/main" val="20005"/>
                    </a:ext>
                  </a:extLst>
                </a:gridCol>
              </a:tblGrid>
              <a:tr h="370815">
                <a:tc>
                  <a:txBody>
                    <a:bodyPr/>
                    <a:lstStyle/>
                    <a:p>
                      <a:pPr>
                        <a:spcAft>
                          <a:spcPts val="0"/>
                        </a:spcAft>
                      </a:pPr>
                      <a:r>
                        <a:rPr lang="nb-NO" sz="1600" b="0" dirty="0" err="1">
                          <a:solidFill>
                            <a:schemeClr val="tx1"/>
                          </a:solidFill>
                          <a:effectLst/>
                          <a:latin typeface="+mn-lt"/>
                        </a:rPr>
                        <a:t>sg.nom</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dirty="0">
                          <a:solidFill>
                            <a:schemeClr val="bg1">
                              <a:lumMod val="65000"/>
                            </a:schemeClr>
                          </a:solidFill>
                          <a:effectLst/>
                        </a:rPr>
                        <a:t>фон</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ru-RU" sz="1600" dirty="0">
                          <a:effectLst/>
                        </a:rPr>
                        <a:t>чемпион</a:t>
                      </a: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err="1">
                          <a:solidFill>
                            <a:schemeClr val="bg1">
                              <a:lumMod val="65000"/>
                            </a:schemeClr>
                          </a:solidFill>
                          <a:effectLst/>
                        </a:rPr>
                        <a:t>труднос</a:t>
                      </a:r>
                      <a:r>
                        <a:rPr lang="nb-NO" sz="1600" dirty="0" err="1">
                          <a:solidFill>
                            <a:schemeClr val="bg1">
                              <a:lumMod val="65000"/>
                            </a:schemeClr>
                          </a:solidFill>
                          <a:effectLst/>
                        </a:rPr>
                        <a:t>ть</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r h="370815">
                <a:tc>
                  <a:txBody>
                    <a:bodyPr/>
                    <a:lstStyle/>
                    <a:p>
                      <a:pPr>
                        <a:spcAft>
                          <a:spcPts val="0"/>
                        </a:spcAft>
                      </a:pPr>
                      <a:r>
                        <a:rPr lang="nb-NO" sz="1600" b="0" dirty="0" err="1">
                          <a:solidFill>
                            <a:schemeClr val="tx1"/>
                          </a:solidFill>
                          <a:effectLst/>
                          <a:latin typeface="+mn-lt"/>
                        </a:rPr>
                        <a:t>sg.gen</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dirty="0">
                          <a:solidFill>
                            <a:schemeClr val="bg1">
                              <a:lumMod val="65000"/>
                            </a:schemeClr>
                          </a:solidFill>
                          <a:effectLst/>
                        </a:rPr>
                        <a:t>фона</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ru-RU" sz="1600" b="1" i="0" baseline="0" dirty="0">
                          <a:effectLst/>
                        </a:rPr>
                        <a:t>чемпион</a:t>
                      </a:r>
                      <a:r>
                        <a:rPr lang="nb-NO" sz="1600" b="1" i="0" baseline="0" dirty="0" err="1">
                          <a:effectLst/>
                        </a:rPr>
                        <a:t>а</a:t>
                      </a:r>
                      <a:endParaRPr lang="en-GB" sz="1600" b="1" i="0" baseline="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err="1">
                          <a:solidFill>
                            <a:schemeClr val="bg1">
                              <a:lumMod val="65000"/>
                            </a:schemeClr>
                          </a:solidFill>
                          <a:effectLst/>
                        </a:rPr>
                        <a:t>трудност</a:t>
                      </a:r>
                      <a:r>
                        <a:rPr lang="nb-NO" sz="1600" dirty="0" err="1">
                          <a:solidFill>
                            <a:schemeClr val="bg1">
                              <a:lumMod val="65000"/>
                            </a:schemeClr>
                          </a:solidFill>
                          <a:effectLst/>
                        </a:rPr>
                        <a:t>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1"/>
                  </a:ext>
                </a:extLst>
              </a:tr>
              <a:tr h="370815">
                <a:tc>
                  <a:txBody>
                    <a:bodyPr/>
                    <a:lstStyle/>
                    <a:p>
                      <a:pPr>
                        <a:spcAft>
                          <a:spcPts val="0"/>
                        </a:spcAft>
                      </a:pPr>
                      <a:r>
                        <a:rPr lang="nb-NO" sz="1600" b="0" dirty="0" err="1">
                          <a:solidFill>
                            <a:schemeClr val="tx1"/>
                          </a:solidFill>
                          <a:effectLst/>
                          <a:latin typeface="+mn-lt"/>
                        </a:rPr>
                        <a:t>sg.dat</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a:solidFill>
                            <a:schemeClr val="bg1">
                              <a:lumMod val="65000"/>
                            </a:schemeClr>
                          </a:solidFill>
                          <a:effectLst/>
                        </a:rPr>
                        <a:t>чемпион</a:t>
                      </a:r>
                      <a:r>
                        <a:rPr lang="nb-NO" sz="1600" dirty="0" err="1">
                          <a:solidFill>
                            <a:schemeClr val="bg1">
                              <a:lumMod val="65000"/>
                            </a:schemeClr>
                          </a:solidFill>
                          <a:effectLst/>
                        </a:rPr>
                        <a:t>у</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err="1">
                          <a:solidFill>
                            <a:schemeClr val="bg1">
                              <a:lumMod val="65000"/>
                            </a:schemeClr>
                          </a:solidFill>
                          <a:effectLst/>
                        </a:rPr>
                        <a:t>труднос</a:t>
                      </a:r>
                      <a:r>
                        <a:rPr lang="nb-NO" sz="1600" dirty="0" err="1">
                          <a:solidFill>
                            <a:schemeClr val="bg1">
                              <a:lumMod val="65000"/>
                            </a:schemeClr>
                          </a:solidFill>
                          <a:effectLst/>
                        </a:rPr>
                        <a:t>ти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2"/>
                  </a:ext>
                </a:extLst>
              </a:tr>
              <a:tr h="370815">
                <a:tc>
                  <a:txBody>
                    <a:bodyPr/>
                    <a:lstStyle/>
                    <a:p>
                      <a:pPr>
                        <a:spcAft>
                          <a:spcPts val="0"/>
                        </a:spcAft>
                      </a:pPr>
                      <a:r>
                        <a:rPr lang="nb-NO" sz="1600" b="0" dirty="0" err="1">
                          <a:solidFill>
                            <a:schemeClr val="tx1"/>
                          </a:solidFill>
                          <a:effectLst/>
                          <a:latin typeface="+mn-lt"/>
                        </a:rPr>
                        <a:t>sg.acc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a:solidFill>
                            <a:schemeClr val="bg1">
                              <a:lumMod val="65000"/>
                            </a:schemeClr>
                          </a:solidFill>
                          <a:effectLst/>
                        </a:rPr>
                        <a:t>чемпион</a:t>
                      </a:r>
                      <a:r>
                        <a:rPr lang="nb-NO" sz="1600" dirty="0">
                          <a:solidFill>
                            <a:schemeClr val="bg1">
                              <a:lumMod val="65000"/>
                            </a:schemeClr>
                          </a:solidFill>
                          <a:effectLst/>
                        </a:rPr>
                        <a:t>a</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err="1">
                          <a:solidFill>
                            <a:schemeClr val="bg1">
                              <a:lumMod val="65000"/>
                            </a:schemeClr>
                          </a:solidFill>
                          <a:effectLst/>
                        </a:rPr>
                        <a:t>труднос</a:t>
                      </a:r>
                      <a:r>
                        <a:rPr lang="nb-NO" sz="1600" dirty="0" err="1">
                          <a:solidFill>
                            <a:schemeClr val="bg1">
                              <a:lumMod val="65000"/>
                            </a:schemeClr>
                          </a:solidFill>
                          <a:effectLst/>
                        </a:rPr>
                        <a:t>ть</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3"/>
                  </a:ext>
                </a:extLst>
              </a:tr>
              <a:tr h="370815">
                <a:tc>
                  <a:txBody>
                    <a:bodyPr/>
                    <a:lstStyle/>
                    <a:p>
                      <a:pPr>
                        <a:spcAft>
                          <a:spcPts val="0"/>
                        </a:spcAft>
                      </a:pPr>
                      <a:r>
                        <a:rPr lang="nb-NO" sz="1600" b="0" dirty="0" err="1">
                          <a:solidFill>
                            <a:schemeClr val="tx1"/>
                          </a:solidFill>
                          <a:effectLst/>
                          <a:latin typeface="+mn-lt"/>
                        </a:rPr>
                        <a:t>sg.ins</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b="1" i="0" baseline="0" dirty="0">
                          <a:effectLst/>
                        </a:rPr>
                        <a:t>чемпионом</a:t>
                      </a:r>
                      <a:endParaRPr lang="en-GB" sz="1600" b="1" i="0" baseline="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err="1">
                          <a:solidFill>
                            <a:schemeClr val="bg1">
                              <a:lumMod val="65000"/>
                            </a:schemeClr>
                          </a:solidFill>
                          <a:effectLst/>
                        </a:rPr>
                        <a:t>труднос</a:t>
                      </a:r>
                      <a:r>
                        <a:rPr lang="nb-NO" sz="1600" dirty="0" err="1">
                          <a:solidFill>
                            <a:schemeClr val="bg1">
                              <a:lumMod val="65000"/>
                            </a:schemeClr>
                          </a:solidFill>
                          <a:effectLst/>
                        </a:rPr>
                        <a:t>тью</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4"/>
                  </a:ext>
                </a:extLst>
              </a:tr>
              <a:tr h="370815">
                <a:tc>
                  <a:txBody>
                    <a:bodyPr/>
                    <a:lstStyle/>
                    <a:p>
                      <a:pPr>
                        <a:spcAft>
                          <a:spcPts val="0"/>
                        </a:spcAft>
                      </a:pPr>
                      <a:r>
                        <a:rPr lang="nb-NO" sz="1600" b="0" dirty="0" err="1">
                          <a:solidFill>
                            <a:schemeClr val="tx1"/>
                          </a:solidFill>
                          <a:effectLst/>
                          <a:latin typeface="+mn-lt"/>
                        </a:rPr>
                        <a:t>sg.loc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r>
                        <a:rPr lang="ru-RU" sz="1600" b="1" i="0" baseline="0" dirty="0">
                          <a:effectLst/>
                        </a:rPr>
                        <a:t>фоне</a:t>
                      </a:r>
                      <a:endParaRPr lang="en-GB" sz="1600" b="1" i="0" baseline="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b="1" i="0" baseline="0" dirty="0" err="1">
                          <a:effectLst/>
                        </a:rPr>
                        <a:t>протяж</a:t>
                      </a:r>
                      <a:r>
                        <a:rPr lang="nb-NO" sz="1600" b="1" i="0" baseline="0" dirty="0" err="1">
                          <a:effectLst/>
                        </a:rPr>
                        <a:t>ении</a:t>
                      </a:r>
                      <a:endParaRPr lang="en-GB" sz="1600" b="1" i="0" baseline="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5"/>
                  </a:ext>
                </a:extLst>
              </a:tr>
              <a:tr h="370815">
                <a:tc>
                  <a:txBody>
                    <a:bodyPr/>
                    <a:lstStyle/>
                    <a:p>
                      <a:pPr>
                        <a:spcAft>
                          <a:spcPts val="0"/>
                        </a:spcAft>
                      </a:pPr>
                      <a:r>
                        <a:rPr lang="nb-NO" sz="1600" b="0" dirty="0" err="1">
                          <a:solidFill>
                            <a:schemeClr val="tx1"/>
                          </a:solidFill>
                          <a:effectLst/>
                          <a:latin typeface="+mn-lt"/>
                        </a:rPr>
                        <a:t>pl.nom</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a:solidFill>
                            <a:schemeClr val="bg1">
                              <a:lumMod val="65000"/>
                            </a:schemeClr>
                          </a:solidFill>
                          <a:effectLst/>
                        </a:rPr>
                        <a:t>чемпионы</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err="1">
                          <a:solidFill>
                            <a:schemeClr val="bg1">
                              <a:lumMod val="65000"/>
                            </a:schemeClr>
                          </a:solidFill>
                          <a:effectLst/>
                        </a:rPr>
                        <a:t>рамк</a:t>
                      </a:r>
                      <a:r>
                        <a:rPr lang="nb-NO" sz="1600" dirty="0" err="1">
                          <a:solidFill>
                            <a:schemeClr val="bg1">
                              <a:lumMod val="65000"/>
                            </a:schemeClr>
                          </a:solidFill>
                          <a:effectLst/>
                        </a:rPr>
                        <a:t>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ru-RU" sz="1600" b="1" i="0" baseline="0" dirty="0" err="1">
                          <a:effectLst/>
                        </a:rPr>
                        <a:t>труднос</a:t>
                      </a:r>
                      <a:r>
                        <a:rPr lang="nb-NO" sz="1600" b="1" i="0" baseline="0" dirty="0" err="1">
                          <a:effectLst/>
                        </a:rPr>
                        <a:t>ти</a:t>
                      </a:r>
                      <a:endParaRPr lang="en-GB" sz="1600" b="1" i="0" baseline="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6"/>
                  </a:ext>
                </a:extLst>
              </a:tr>
              <a:tr h="370815">
                <a:tc>
                  <a:txBody>
                    <a:bodyPr/>
                    <a:lstStyle/>
                    <a:p>
                      <a:pPr>
                        <a:spcAft>
                          <a:spcPts val="0"/>
                        </a:spcAft>
                      </a:pPr>
                      <a:r>
                        <a:rPr lang="nb-NO" sz="1600" b="0" dirty="0" err="1">
                          <a:solidFill>
                            <a:schemeClr val="tx1"/>
                          </a:solidFill>
                          <a:effectLst/>
                          <a:latin typeface="+mn-lt"/>
                        </a:rPr>
                        <a:t>pl.gen</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a:effectLst/>
                        </a:rPr>
                        <a:t>чемпионов</a:t>
                      </a: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a:solidFill>
                            <a:schemeClr val="bg1">
                              <a:lumMod val="65000"/>
                            </a:schemeClr>
                          </a:solidFill>
                          <a:effectLst/>
                        </a:rPr>
                        <a:t>рамок</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ru-RU" sz="1600" b="1" i="0" baseline="0" dirty="0" err="1">
                          <a:effectLst/>
                        </a:rPr>
                        <a:t>труднос</a:t>
                      </a:r>
                      <a:r>
                        <a:rPr lang="nb-NO" sz="1600" b="1" i="0" baseline="0" dirty="0" err="1">
                          <a:effectLst/>
                        </a:rPr>
                        <a:t>тей</a:t>
                      </a:r>
                      <a:endParaRPr lang="en-GB" sz="1600" b="1" i="0" baseline="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7"/>
                  </a:ext>
                </a:extLst>
              </a:tr>
              <a:tr h="370815">
                <a:tc>
                  <a:txBody>
                    <a:bodyPr/>
                    <a:lstStyle/>
                    <a:p>
                      <a:pPr>
                        <a:spcAft>
                          <a:spcPts val="0"/>
                        </a:spcAft>
                      </a:pPr>
                      <a:r>
                        <a:rPr lang="nb-NO" sz="1600" b="0" dirty="0" err="1">
                          <a:solidFill>
                            <a:schemeClr val="tx1"/>
                          </a:solidFill>
                          <a:effectLst/>
                          <a:latin typeface="+mn-lt"/>
                        </a:rPr>
                        <a:t>p.dat</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a:solidFill>
                            <a:schemeClr val="bg1">
                              <a:lumMod val="65000"/>
                            </a:schemeClr>
                          </a:solidFill>
                          <a:effectLst/>
                        </a:rPr>
                        <a:t>чемпионам</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8"/>
                  </a:ext>
                </a:extLst>
              </a:tr>
              <a:tr h="370815">
                <a:tc>
                  <a:txBody>
                    <a:bodyPr/>
                    <a:lstStyle/>
                    <a:p>
                      <a:pPr>
                        <a:spcAft>
                          <a:spcPts val="0"/>
                        </a:spcAft>
                      </a:pPr>
                      <a:r>
                        <a:rPr lang="nb-NO" sz="1600" b="0" dirty="0" err="1">
                          <a:solidFill>
                            <a:schemeClr val="tx1"/>
                          </a:solidFill>
                          <a:effectLst/>
                          <a:latin typeface="+mn-lt"/>
                        </a:rPr>
                        <a:t>pl.acc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endParaRPr lang="en-GB" sz="1600">
                        <a:effectLst/>
                        <a:latin typeface="Calibri" charset="0"/>
                        <a:ea typeface="Calibri" charset="0"/>
                        <a:cs typeface="Times New Roman" charset="0"/>
                      </a:endParaRPr>
                    </a:p>
                  </a:txBody>
                  <a:tcPr marL="68580" marR="68580" marT="0" marB="0"/>
                </a:tc>
                <a:tc>
                  <a:txBody>
                    <a:bodyPr/>
                    <a:lstStyle/>
                    <a:p>
                      <a:pPr>
                        <a:spcAft>
                          <a:spcPts val="0"/>
                        </a:spcAft>
                      </a:pPr>
                      <a:r>
                        <a:rPr lang="ru-RU" sz="1600" dirty="0">
                          <a:solidFill>
                            <a:schemeClr val="bg1">
                              <a:lumMod val="65000"/>
                            </a:schemeClr>
                          </a:solidFill>
                          <a:effectLst/>
                        </a:rPr>
                        <a:t>чемпионов</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err="1">
                          <a:effectLst/>
                        </a:rPr>
                        <a:t>рамк</a:t>
                      </a:r>
                      <a:r>
                        <a:rPr lang="nb-NO" sz="1600" dirty="0" err="1">
                          <a:effectLst/>
                        </a:rPr>
                        <a:t>и</a:t>
                      </a: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b="1" i="0" baseline="0" dirty="0" err="1">
                          <a:effectLst/>
                        </a:rPr>
                        <a:t>труднос</a:t>
                      </a:r>
                      <a:r>
                        <a:rPr lang="nb-NO" sz="1600" b="1" i="0" baseline="0" dirty="0" err="1">
                          <a:effectLst/>
                        </a:rPr>
                        <a:t>ти</a:t>
                      </a:r>
                      <a:endParaRPr lang="en-GB" sz="1600" b="1" i="0" baseline="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9"/>
                  </a:ext>
                </a:extLst>
              </a:tr>
              <a:tr h="370815">
                <a:tc>
                  <a:txBody>
                    <a:bodyPr/>
                    <a:lstStyle/>
                    <a:p>
                      <a:pPr>
                        <a:spcAft>
                          <a:spcPts val="0"/>
                        </a:spcAft>
                      </a:pPr>
                      <a:r>
                        <a:rPr lang="nb-NO" sz="1600" b="0" dirty="0" err="1">
                          <a:solidFill>
                            <a:schemeClr val="tx1"/>
                          </a:solidFill>
                          <a:effectLst/>
                          <a:latin typeface="+mn-lt"/>
                        </a:rPr>
                        <a:t>pl.ins</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a:solidFill>
                            <a:schemeClr val="bg1">
                              <a:lumMod val="65000"/>
                            </a:schemeClr>
                          </a:solidFill>
                          <a:effectLst/>
                        </a:rPr>
                        <a:t>чемпионами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a:solidFill>
                            <a:schemeClr val="bg1">
                              <a:lumMod val="65000"/>
                            </a:schemeClr>
                          </a:solidFill>
                          <a:effectLst/>
                        </a:rPr>
                        <a:t>рамка</a:t>
                      </a:r>
                      <a:r>
                        <a:rPr lang="nb-NO" sz="1600" dirty="0" err="1">
                          <a:solidFill>
                            <a:schemeClr val="bg1">
                              <a:lumMod val="65000"/>
                            </a:schemeClr>
                          </a:solidFill>
                          <a:effectLst/>
                        </a:rPr>
                        <a:t>ми</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tc>
                  <a:txBody>
                    <a:bodyPr/>
                    <a:lstStyle/>
                    <a:p>
                      <a:pPr>
                        <a:spcAft>
                          <a:spcPts val="0"/>
                        </a:spcAft>
                      </a:pPr>
                      <a:r>
                        <a:rPr lang="ru-RU" sz="1600" dirty="0" err="1">
                          <a:effectLst/>
                        </a:rPr>
                        <a:t>труднос</a:t>
                      </a:r>
                      <a:r>
                        <a:rPr lang="nb-NO" sz="1600" dirty="0" err="1">
                          <a:effectLst/>
                        </a:rPr>
                        <a:t>тями</a:t>
                      </a:r>
                      <a:endParaRPr lang="en-GB" sz="16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10"/>
                  </a:ext>
                </a:extLst>
              </a:tr>
              <a:tr h="370815">
                <a:tc>
                  <a:txBody>
                    <a:bodyPr/>
                    <a:lstStyle/>
                    <a:p>
                      <a:pPr>
                        <a:spcAft>
                          <a:spcPts val="0"/>
                        </a:spcAft>
                      </a:pPr>
                      <a:r>
                        <a:rPr lang="nb-NO" sz="1600" b="0" dirty="0" err="1">
                          <a:solidFill>
                            <a:schemeClr val="tx1"/>
                          </a:solidFill>
                          <a:effectLst/>
                          <a:latin typeface="+mn-lt"/>
                        </a:rPr>
                        <a:t>pl.loc</a:t>
                      </a:r>
                      <a:endParaRPr lang="en-GB" sz="1600" b="0" dirty="0">
                        <a:solidFill>
                          <a:schemeClr val="tx1"/>
                        </a:solidFill>
                        <a:effectLst/>
                        <a:latin typeface="+mn-lt"/>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endParaRPr lang="en-GB" sz="1600" dirty="0">
                        <a:effectLst/>
                        <a:latin typeface="Calibri" charset="0"/>
                        <a:ea typeface="Calibri" charset="0"/>
                        <a:cs typeface="Times New Roman" charset="0"/>
                      </a:endParaRPr>
                    </a:p>
                  </a:txBody>
                  <a:tcPr marL="68580" marR="68580" marT="0" marB="0"/>
                </a:tc>
                <a:tc>
                  <a:txBody>
                    <a:bodyPr/>
                    <a:lstStyle/>
                    <a:p>
                      <a:pPr>
                        <a:spcAft>
                          <a:spcPts val="0"/>
                        </a:spcAft>
                      </a:pPr>
                      <a:r>
                        <a:rPr lang="ru-RU" sz="1600" b="1" dirty="0">
                          <a:effectLst/>
                          <a:latin typeface="Calibri" charset="0"/>
                          <a:ea typeface="Calibri" charset="0"/>
                          <a:cs typeface="Times New Roman" charset="0"/>
                        </a:rPr>
                        <a:t>рамках</a:t>
                      </a:r>
                      <a:endParaRPr lang="en-GB" sz="1600" b="1" dirty="0">
                        <a:effectLst/>
                        <a:latin typeface="Calibri" charset="0"/>
                        <a:ea typeface="Calibri" charset="0"/>
                        <a:cs typeface="Times New Roman" charset="0"/>
                      </a:endParaRPr>
                    </a:p>
                  </a:txBody>
                  <a:tcPr marL="68580" marR="68580" marT="0" marB="0"/>
                </a:tc>
                <a:tc>
                  <a:txBody>
                    <a:bodyPr/>
                    <a:lstStyle/>
                    <a:p>
                      <a:pPr>
                        <a:spcAft>
                          <a:spcPts val="0"/>
                        </a:spcAft>
                      </a:pPr>
                      <a:r>
                        <a:rPr lang="ru-RU" sz="1600" dirty="0" err="1">
                          <a:solidFill>
                            <a:schemeClr val="bg1">
                              <a:lumMod val="65000"/>
                            </a:schemeClr>
                          </a:solidFill>
                          <a:effectLst/>
                        </a:rPr>
                        <a:t>труднос</a:t>
                      </a:r>
                      <a:r>
                        <a:rPr lang="nb-NO" sz="1600" dirty="0" err="1">
                          <a:solidFill>
                            <a:schemeClr val="bg1">
                              <a:lumMod val="65000"/>
                            </a:schemeClr>
                          </a:solidFill>
                          <a:effectLst/>
                        </a:rPr>
                        <a:t>тях</a:t>
                      </a:r>
                      <a:endParaRPr lang="en-GB" sz="1600" dirty="0">
                        <a:solidFill>
                          <a:schemeClr val="bg1">
                            <a:lumMod val="65000"/>
                          </a:schemeClr>
                        </a:solidFill>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11"/>
                  </a:ext>
                </a:extLst>
              </a:tr>
            </a:tbl>
          </a:graphicData>
        </a:graphic>
      </p:graphicFrame>
      <p:sp>
        <p:nvSpPr>
          <p:cNvPr id="8" name="Title 1">
            <a:extLst>
              <a:ext uri="{FF2B5EF4-FFF2-40B4-BE49-F238E27FC236}">
                <a16:creationId xmlns:a16="http://schemas.microsoft.com/office/drawing/2014/main" id="{20CF861E-B17B-0546-AD56-980C48B4472D}"/>
              </a:ext>
            </a:extLst>
          </p:cNvPr>
          <p:cNvSpPr>
            <a:spLocks noGrp="1"/>
          </p:cNvSpPr>
          <p:nvPr>
            <p:ph type="title"/>
          </p:nvPr>
        </p:nvSpPr>
        <p:spPr>
          <a:xfrm>
            <a:off x="838200" y="365125"/>
            <a:ext cx="10515600" cy="1121331"/>
          </a:xfrm>
        </p:spPr>
        <p:txBody>
          <a:bodyPr/>
          <a:lstStyle/>
          <a:p>
            <a:r>
              <a:rPr lang="en-NO" dirty="0"/>
              <a:t>Paradigm forms attested in 1M words</a:t>
            </a:r>
          </a:p>
        </p:txBody>
      </p:sp>
      <p:sp>
        <p:nvSpPr>
          <p:cNvPr id="10" name="TextBox 2">
            <a:extLst>
              <a:ext uri="{FF2B5EF4-FFF2-40B4-BE49-F238E27FC236}">
                <a16:creationId xmlns:a16="http://schemas.microsoft.com/office/drawing/2014/main" id="{2B470746-B740-F14B-9E9F-B4DA2D2B64DF}"/>
              </a:ext>
            </a:extLst>
          </p:cNvPr>
          <p:cNvSpPr txBox="1">
            <a:spLocks noChangeArrowheads="1"/>
          </p:cNvSpPr>
          <p:nvPr/>
        </p:nvSpPr>
        <p:spPr bwMode="auto">
          <a:xfrm>
            <a:off x="1616076" y="6356701"/>
            <a:ext cx="8543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defRPr/>
            </a:pPr>
            <a:r>
              <a:rPr lang="nb-NO" altLang="en-US" sz="2400" b="1" dirty="0">
                <a:latin typeface="Calibri" charset="0"/>
              </a:rPr>
              <a:t>bold</a:t>
            </a:r>
            <a:r>
              <a:rPr lang="nb-NO" altLang="en-US" sz="2400" dirty="0">
                <a:latin typeface="Calibri" charset="0"/>
              </a:rPr>
              <a:t> &gt;20%, </a:t>
            </a:r>
            <a:r>
              <a:rPr lang="nb-NO" altLang="en-US" sz="2400" dirty="0" err="1">
                <a:latin typeface="Calibri" charset="0"/>
              </a:rPr>
              <a:t>plain</a:t>
            </a:r>
            <a:r>
              <a:rPr lang="nb-NO" altLang="en-US" sz="2400" dirty="0">
                <a:latin typeface="Calibri" charset="0"/>
              </a:rPr>
              <a:t> &gt;10%, </a:t>
            </a:r>
            <a:r>
              <a:rPr lang="nb-NO" altLang="en-US" sz="2400" dirty="0">
                <a:solidFill>
                  <a:schemeClr val="bg1">
                    <a:lumMod val="65000"/>
                  </a:schemeClr>
                </a:solidFill>
                <a:latin typeface="Calibri" charset="0"/>
              </a:rPr>
              <a:t>gray </a:t>
            </a:r>
            <a:r>
              <a:rPr lang="nb-NO" altLang="en-US" sz="2400" dirty="0">
                <a:latin typeface="Calibri" charset="0"/>
              </a:rPr>
              <a:t>1-9%, (blank) not </a:t>
            </a:r>
            <a:r>
              <a:rPr lang="nb-NO" altLang="en-US" sz="2400" dirty="0" err="1">
                <a:latin typeface="Calibri" charset="0"/>
              </a:rPr>
              <a:t>attested</a:t>
            </a:r>
            <a:endParaRPr lang="en-US" altLang="en-US" sz="2400" dirty="0">
              <a:latin typeface="Calibri" charset="0"/>
            </a:endParaRPr>
          </a:p>
        </p:txBody>
      </p:sp>
      <p:sp>
        <p:nvSpPr>
          <p:cNvPr id="6" name="TextBox 2">
            <a:extLst>
              <a:ext uri="{FF2B5EF4-FFF2-40B4-BE49-F238E27FC236}">
                <a16:creationId xmlns:a16="http://schemas.microsoft.com/office/drawing/2014/main" id="{007A5DBC-05A7-7F4F-9AC6-0B2156D4857F}"/>
              </a:ext>
            </a:extLst>
          </p:cNvPr>
          <p:cNvSpPr txBox="1">
            <a:spLocks noChangeArrowheads="1"/>
          </p:cNvSpPr>
          <p:nvPr/>
        </p:nvSpPr>
        <p:spPr bwMode="auto">
          <a:xfrm>
            <a:off x="876300" y="1344614"/>
            <a:ext cx="1056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nb-NO" altLang="en-US" i="1" dirty="0">
                <a:latin typeface="Calibri" charset="0"/>
              </a:rPr>
              <a:t>	  ‘</a:t>
            </a:r>
            <a:r>
              <a:rPr lang="nb-NO" altLang="en-US" i="1" dirty="0" err="1">
                <a:latin typeface="Calibri" charset="0"/>
              </a:rPr>
              <a:t>background</a:t>
            </a:r>
            <a:r>
              <a:rPr lang="nb-NO" altLang="en-US" i="1" dirty="0">
                <a:latin typeface="Calibri" charset="0"/>
              </a:rPr>
              <a:t>’       ‘champion’	                ‘</a:t>
            </a:r>
            <a:r>
              <a:rPr lang="nb-NO" altLang="en-US" i="1" dirty="0" err="1">
                <a:latin typeface="Calibri" charset="0"/>
              </a:rPr>
              <a:t>expanse</a:t>
            </a:r>
            <a:r>
              <a:rPr lang="nb-NO" altLang="en-US" i="1" dirty="0">
                <a:latin typeface="Calibri" charset="0"/>
              </a:rPr>
              <a:t>’	      	     ‘</a:t>
            </a:r>
            <a:r>
              <a:rPr lang="nb-NO" altLang="en-US" i="1" dirty="0" err="1">
                <a:latin typeface="Calibri" charset="0"/>
              </a:rPr>
              <a:t>frame</a:t>
            </a:r>
            <a:r>
              <a:rPr lang="nb-NO" altLang="en-US" i="1" dirty="0">
                <a:latin typeface="Calibri" charset="0"/>
              </a:rPr>
              <a:t>’	   ‘problem’</a:t>
            </a:r>
            <a:endParaRPr lang="en-US" altLang="en-US" dirty="0">
              <a:latin typeface="Calibri" charset="0"/>
            </a:endParaRPr>
          </a:p>
        </p:txBody>
      </p:sp>
    </p:spTree>
    <p:extLst>
      <p:ext uri="{BB962C8B-B14F-4D97-AF65-F5344CB8AC3E}">
        <p14:creationId xmlns:p14="http://schemas.microsoft.com/office/powerpoint/2010/main" val="1469312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E3A6F7-9C11-6B46-A8A2-66B7859E64F9}"/>
              </a:ext>
            </a:extLst>
          </p:cNvPr>
          <p:cNvPicPr>
            <a:picLocks noChangeAspect="1"/>
          </p:cNvPicPr>
          <p:nvPr/>
        </p:nvPicPr>
        <p:blipFill>
          <a:blip r:embed="rId2"/>
          <a:stretch>
            <a:fillRect/>
          </a:stretch>
        </p:blipFill>
        <p:spPr>
          <a:xfrm>
            <a:off x="8654816" y="-1"/>
            <a:ext cx="3537185" cy="3537185"/>
          </a:xfrm>
          <a:prstGeom prst="rect">
            <a:avLst/>
          </a:prstGeom>
        </p:spPr>
      </p:pic>
      <p:sp>
        <p:nvSpPr>
          <p:cNvPr id="2" name="Title 1">
            <a:extLst>
              <a:ext uri="{FF2B5EF4-FFF2-40B4-BE49-F238E27FC236}">
                <a16:creationId xmlns:a16="http://schemas.microsoft.com/office/drawing/2014/main" id="{6CA09710-3A0C-9E46-8DF9-C6583FB7CD26}"/>
              </a:ext>
            </a:extLst>
          </p:cNvPr>
          <p:cNvSpPr>
            <a:spLocks noGrp="1"/>
          </p:cNvSpPr>
          <p:nvPr>
            <p:ph type="title"/>
          </p:nvPr>
        </p:nvSpPr>
        <p:spPr>
          <a:xfrm>
            <a:off x="893733" y="300209"/>
            <a:ext cx="10629193" cy="1216927"/>
          </a:xfrm>
        </p:spPr>
        <p:txBody>
          <a:bodyPr>
            <a:noAutofit/>
          </a:bodyPr>
          <a:lstStyle/>
          <a:p>
            <a:r>
              <a:rPr lang="en-US" sz="4267" b="1" dirty="0"/>
              <a:t>Paradigm Cell Filling Problem </a:t>
            </a:r>
            <a:br>
              <a:rPr lang="en-US" sz="4267" dirty="0"/>
            </a:br>
            <a:r>
              <a:rPr lang="en-US" sz="1867" dirty="0"/>
              <a:t>(Ackerman et al. 2009)</a:t>
            </a:r>
            <a:r>
              <a:rPr lang="nb-NO" sz="1867" dirty="0"/>
              <a:t> </a:t>
            </a:r>
            <a:endParaRPr lang="en-US" sz="1867" dirty="0"/>
          </a:p>
        </p:txBody>
      </p:sp>
      <p:sp>
        <p:nvSpPr>
          <p:cNvPr id="3" name="Content Placeholder 2">
            <a:extLst>
              <a:ext uri="{FF2B5EF4-FFF2-40B4-BE49-F238E27FC236}">
                <a16:creationId xmlns:a16="http://schemas.microsoft.com/office/drawing/2014/main" id="{0E191561-B3A7-0041-8893-33BEA8589299}"/>
              </a:ext>
            </a:extLst>
          </p:cNvPr>
          <p:cNvSpPr>
            <a:spLocks noGrp="1"/>
          </p:cNvSpPr>
          <p:nvPr>
            <p:ph idx="1"/>
          </p:nvPr>
        </p:nvSpPr>
        <p:spPr>
          <a:xfrm>
            <a:off x="893732" y="1768592"/>
            <a:ext cx="8505189" cy="1901080"/>
          </a:xfrm>
        </p:spPr>
        <p:txBody>
          <a:bodyPr>
            <a:normAutofit/>
          </a:bodyPr>
          <a:lstStyle/>
          <a:p>
            <a:pPr marL="0" indent="0">
              <a:buNone/>
            </a:pPr>
            <a:r>
              <a:rPr lang="en-US" sz="3200" dirty="0"/>
              <a:t>Native </a:t>
            </a:r>
            <a:r>
              <a:rPr lang="en-US" sz="3200" b="1" dirty="0"/>
              <a:t>speakers</a:t>
            </a:r>
            <a:r>
              <a:rPr lang="en-US" sz="3200" dirty="0"/>
              <a:t> of languages with </a:t>
            </a:r>
            <a:r>
              <a:rPr lang="en-US" sz="3200" b="1" dirty="0"/>
              <a:t>complex inflectional morphology </a:t>
            </a:r>
            <a:r>
              <a:rPr lang="en-US" sz="3200" dirty="0"/>
              <a:t>routinely </a:t>
            </a:r>
            <a:r>
              <a:rPr lang="en-US" sz="3200" b="1" dirty="0"/>
              <a:t>recognize</a:t>
            </a:r>
            <a:r>
              <a:rPr lang="en-US" sz="3200" dirty="0"/>
              <a:t> and </a:t>
            </a:r>
            <a:r>
              <a:rPr lang="en-US" sz="3200" b="1" dirty="0"/>
              <a:t>produce</a:t>
            </a:r>
            <a:r>
              <a:rPr lang="en-US" sz="3200" dirty="0"/>
              <a:t> forms that they have </a:t>
            </a:r>
            <a:r>
              <a:rPr lang="en-US" sz="3200" b="1" dirty="0"/>
              <a:t>never encountered.</a:t>
            </a:r>
          </a:p>
        </p:txBody>
      </p:sp>
      <p:sp>
        <p:nvSpPr>
          <p:cNvPr id="6" name="Content Placeholder 2">
            <a:extLst>
              <a:ext uri="{FF2B5EF4-FFF2-40B4-BE49-F238E27FC236}">
                <a16:creationId xmlns:a16="http://schemas.microsoft.com/office/drawing/2014/main" id="{728D9889-11FA-4447-935F-06716A2533B0}"/>
              </a:ext>
            </a:extLst>
          </p:cNvPr>
          <p:cNvSpPr txBox="1">
            <a:spLocks/>
          </p:cNvSpPr>
          <p:nvPr/>
        </p:nvSpPr>
        <p:spPr>
          <a:xfrm>
            <a:off x="893732" y="3829495"/>
            <a:ext cx="10948201" cy="2507931"/>
          </a:xfrm>
          <a:prstGeom prst="rect">
            <a:avLst/>
          </a:prstGeom>
        </p:spPr>
        <p:txBody>
          <a:bodyPr vert="horz" lIns="121920" tIns="60960" rIns="121920" bIns="6096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b="1" dirty="0"/>
              <a:t>Example:</a:t>
            </a:r>
          </a:p>
          <a:p>
            <a:pPr marL="0" indent="0">
              <a:buNone/>
            </a:pPr>
            <a:r>
              <a:rPr lang="en-US" sz="2800" dirty="0"/>
              <a:t>Russian</a:t>
            </a:r>
            <a:r>
              <a:rPr lang="en-US" sz="3200" dirty="0"/>
              <a:t> </a:t>
            </a:r>
            <a:r>
              <a:rPr lang="en-GB" sz="2800" dirty="0"/>
              <a:t>gerund </a:t>
            </a:r>
            <a:r>
              <a:rPr lang="en-GB" sz="2800" i="1" dirty="0" err="1"/>
              <a:t>nedokarmlivaja</a:t>
            </a:r>
            <a:r>
              <a:rPr lang="en-GB" sz="2800" i="1" dirty="0"/>
              <a:t> </a:t>
            </a:r>
            <a:r>
              <a:rPr lang="en-GB" sz="2800" dirty="0"/>
              <a:t>‘while underfeeding’ has no attestations in the Russian National Corpus (&gt;360M words ≈ lifetime exposure), but all native speakers of Russian can be expected to readily understand and to produce these forms in appropriate contexts, as evidenced by rare occurrences that turn up in Google searches. </a:t>
            </a:r>
            <a:endParaRPr lang="en-GB" sz="3200" dirty="0"/>
          </a:p>
          <a:p>
            <a:pPr marL="0" indent="0">
              <a:buNone/>
            </a:pPr>
            <a:endParaRPr lang="en-US" sz="3200" b="1" dirty="0"/>
          </a:p>
        </p:txBody>
      </p:sp>
    </p:spTree>
    <p:extLst>
      <p:ext uri="{BB962C8B-B14F-4D97-AF65-F5344CB8AC3E}">
        <p14:creationId xmlns:p14="http://schemas.microsoft.com/office/powerpoint/2010/main" val="3951909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53F1-CD83-2F42-B15C-19DEB8197F15}"/>
              </a:ext>
            </a:extLst>
          </p:cNvPr>
          <p:cNvSpPr>
            <a:spLocks noGrp="1"/>
          </p:cNvSpPr>
          <p:nvPr>
            <p:ph type="title"/>
          </p:nvPr>
        </p:nvSpPr>
        <p:spPr/>
        <p:txBody>
          <a:bodyPr>
            <a:normAutofit/>
          </a:bodyPr>
          <a:lstStyle/>
          <a:p>
            <a:r>
              <a:rPr lang="en-NO" sz="4800" dirty="0"/>
              <a:t>A data-based model of rich morphology</a:t>
            </a:r>
            <a:endParaRPr lang="en-NO" dirty="0"/>
          </a:p>
        </p:txBody>
      </p:sp>
      <p:sp>
        <p:nvSpPr>
          <p:cNvPr id="3" name="Content Placeholder 2">
            <a:extLst>
              <a:ext uri="{FF2B5EF4-FFF2-40B4-BE49-F238E27FC236}">
                <a16:creationId xmlns:a16="http://schemas.microsoft.com/office/drawing/2014/main" id="{F84A35CB-4D55-894D-B5B5-9318CD1D6707}"/>
              </a:ext>
            </a:extLst>
          </p:cNvPr>
          <p:cNvSpPr>
            <a:spLocks noGrp="1"/>
          </p:cNvSpPr>
          <p:nvPr>
            <p:ph idx="1"/>
          </p:nvPr>
        </p:nvSpPr>
        <p:spPr/>
        <p:txBody>
          <a:bodyPr/>
          <a:lstStyle/>
          <a:p>
            <a:pPr marL="0" indent="0">
              <a:buNone/>
            </a:pPr>
            <a:r>
              <a:rPr lang="en-NO" sz="3733" b="1" dirty="0"/>
              <a:t>Instead of a table of equiprobable cells:</a:t>
            </a:r>
          </a:p>
          <a:p>
            <a:r>
              <a:rPr lang="en-NO" sz="3200" dirty="0"/>
              <a:t>A multidimensional space that is </a:t>
            </a:r>
            <a:r>
              <a:rPr lang="en-NO" sz="3200" b="1" dirty="0"/>
              <a:t>partially populated in many different ways</a:t>
            </a:r>
            <a:r>
              <a:rPr lang="en-NO" sz="3200" dirty="0"/>
              <a:t> by many different lexemes</a:t>
            </a:r>
          </a:p>
          <a:p>
            <a:r>
              <a:rPr lang="en-US" sz="3200" dirty="0"/>
              <a:t>Inflectional morphology can be mastered through exposure to </a:t>
            </a:r>
            <a:r>
              <a:rPr lang="en-US" sz="3200" b="1" dirty="0"/>
              <a:t>partially overlapping subsets of paradigms</a:t>
            </a:r>
            <a:r>
              <a:rPr lang="en-US" sz="3200" dirty="0"/>
              <a:t> </a:t>
            </a:r>
          </a:p>
          <a:p>
            <a:r>
              <a:rPr lang="en-US" sz="3200" dirty="0"/>
              <a:t>This </a:t>
            </a:r>
            <a:r>
              <a:rPr lang="en-US" sz="3200" b="1" dirty="0"/>
              <a:t>cognitively plausible </a:t>
            </a:r>
            <a:r>
              <a:rPr lang="en-US" sz="3200" dirty="0"/>
              <a:t>model </a:t>
            </a:r>
            <a:r>
              <a:rPr lang="nb-NO" sz="3200" dirty="0" err="1"/>
              <a:t>explains</a:t>
            </a:r>
            <a:r>
              <a:rPr lang="nb-NO" sz="3200" dirty="0"/>
              <a:t> </a:t>
            </a:r>
            <a:r>
              <a:rPr lang="nb-NO" sz="3200" dirty="0" err="1"/>
              <a:t>why</a:t>
            </a:r>
            <a:r>
              <a:rPr lang="nb-NO" sz="3200" dirty="0"/>
              <a:t> native speakers have </a:t>
            </a:r>
            <a:r>
              <a:rPr lang="nb-NO" sz="3200" dirty="0" err="1"/>
              <a:t>the</a:t>
            </a:r>
            <a:r>
              <a:rPr lang="nb-NO" sz="3200" dirty="0"/>
              <a:t> </a:t>
            </a:r>
            <a:r>
              <a:rPr lang="nb-NO" sz="3200" dirty="0" err="1"/>
              <a:t>intuition</a:t>
            </a:r>
            <a:r>
              <a:rPr lang="nb-NO" sz="3200" dirty="0"/>
              <a:t> </a:t>
            </a:r>
            <a:r>
              <a:rPr lang="nb-NO" sz="3200" dirty="0" err="1"/>
              <a:t>that</a:t>
            </a:r>
            <a:r>
              <a:rPr lang="nb-NO" sz="3200" dirty="0"/>
              <a:t> full </a:t>
            </a:r>
            <a:r>
              <a:rPr lang="nb-NO" sz="3200" dirty="0" err="1"/>
              <a:t>paradigms</a:t>
            </a:r>
            <a:r>
              <a:rPr lang="nb-NO" sz="3200" dirty="0"/>
              <a:t> </a:t>
            </a:r>
            <a:r>
              <a:rPr lang="nb-NO" sz="3200" dirty="0" err="1"/>
              <a:t>exist</a:t>
            </a:r>
            <a:r>
              <a:rPr lang="nb-NO" sz="3200" dirty="0"/>
              <a:t> </a:t>
            </a:r>
          </a:p>
          <a:p>
            <a:endParaRPr lang="en-NO" sz="3200" dirty="0"/>
          </a:p>
          <a:p>
            <a:endParaRPr lang="en-NO" dirty="0"/>
          </a:p>
          <a:p>
            <a:endParaRPr lang="en-NO" dirty="0"/>
          </a:p>
          <a:p>
            <a:endParaRPr lang="en-NO" dirty="0"/>
          </a:p>
        </p:txBody>
      </p:sp>
    </p:spTree>
    <p:extLst>
      <p:ext uri="{BB962C8B-B14F-4D97-AF65-F5344CB8AC3E}">
        <p14:creationId xmlns:p14="http://schemas.microsoft.com/office/powerpoint/2010/main" val="136456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4875" y="-17257"/>
            <a:ext cx="12210155" cy="7038168"/>
          </a:xfrm>
          <a:prstGeom prst="rect">
            <a:avLst/>
          </a:prstGeom>
        </p:spPr>
      </p:pic>
      <p:sp>
        <p:nvSpPr>
          <p:cNvPr id="2" name="TextBox 1">
            <a:extLst>
              <a:ext uri="{FF2B5EF4-FFF2-40B4-BE49-F238E27FC236}">
                <a16:creationId xmlns:a16="http://schemas.microsoft.com/office/drawing/2014/main" id="{E6181368-6329-064D-B719-346B28D684C0}"/>
              </a:ext>
            </a:extLst>
          </p:cNvPr>
          <p:cNvSpPr txBox="1"/>
          <p:nvPr/>
        </p:nvSpPr>
        <p:spPr>
          <a:xfrm>
            <a:off x="965703" y="422495"/>
            <a:ext cx="8415765" cy="830997"/>
          </a:xfrm>
          <a:prstGeom prst="rect">
            <a:avLst/>
          </a:prstGeom>
          <a:noFill/>
        </p:spPr>
        <p:txBody>
          <a:bodyPr wrap="none" rtlCol="0">
            <a:spAutoFit/>
          </a:bodyPr>
          <a:lstStyle/>
          <a:p>
            <a:r>
              <a:rPr lang="en-NO" sz="2400" dirty="0"/>
              <a:t>The “space” of the paradigm of Russian masculine animate nouns </a:t>
            </a:r>
          </a:p>
          <a:p>
            <a:r>
              <a:rPr lang="en-NO" sz="2400" dirty="0"/>
              <a:t>as determined by corpus data</a:t>
            </a:r>
          </a:p>
        </p:txBody>
      </p:sp>
    </p:spTree>
    <p:extLst>
      <p:ext uri="{BB962C8B-B14F-4D97-AF65-F5344CB8AC3E}">
        <p14:creationId xmlns:p14="http://schemas.microsoft.com/office/powerpoint/2010/main" val="926708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4875" y="-17257"/>
            <a:ext cx="12210155" cy="7038168"/>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2643612" y="2196975"/>
            <a:ext cx="2571184" cy="2112475"/>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8" name="Oval 7">
            <a:extLst>
              <a:ext uri="{FF2B5EF4-FFF2-40B4-BE49-F238E27FC236}">
                <a16:creationId xmlns:a16="http://schemas.microsoft.com/office/drawing/2014/main" id="{B09EED49-3411-2142-82F8-B047C80EF832}"/>
              </a:ext>
            </a:extLst>
          </p:cNvPr>
          <p:cNvSpPr/>
          <p:nvPr/>
        </p:nvSpPr>
        <p:spPr>
          <a:xfrm>
            <a:off x="8474043" y="1581019"/>
            <a:ext cx="882320" cy="76483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Tree>
    <p:extLst>
      <p:ext uri="{BB962C8B-B14F-4D97-AF65-F5344CB8AC3E}">
        <p14:creationId xmlns:p14="http://schemas.microsoft.com/office/powerpoint/2010/main" val="1303491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4875" y="-17257"/>
            <a:ext cx="12210155" cy="7038168"/>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2643612" y="2196975"/>
            <a:ext cx="2571184" cy="2112475"/>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8" name="Oval 7">
            <a:extLst>
              <a:ext uri="{FF2B5EF4-FFF2-40B4-BE49-F238E27FC236}">
                <a16:creationId xmlns:a16="http://schemas.microsoft.com/office/drawing/2014/main" id="{B09EED49-3411-2142-82F8-B047C80EF832}"/>
              </a:ext>
            </a:extLst>
          </p:cNvPr>
          <p:cNvSpPr/>
          <p:nvPr/>
        </p:nvSpPr>
        <p:spPr>
          <a:xfrm>
            <a:off x="8474043" y="1581019"/>
            <a:ext cx="882320" cy="76483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9" name="Oval 8">
            <a:extLst>
              <a:ext uri="{FF2B5EF4-FFF2-40B4-BE49-F238E27FC236}">
                <a16:creationId xmlns:a16="http://schemas.microsoft.com/office/drawing/2014/main" id="{0982506D-C92F-3E46-ABE5-B1EE3896AA4C}"/>
              </a:ext>
            </a:extLst>
          </p:cNvPr>
          <p:cNvSpPr/>
          <p:nvPr/>
        </p:nvSpPr>
        <p:spPr>
          <a:xfrm>
            <a:off x="3126464" y="3501827"/>
            <a:ext cx="1800504" cy="1519829"/>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Tree>
    <p:extLst>
      <p:ext uri="{BB962C8B-B14F-4D97-AF65-F5344CB8AC3E}">
        <p14:creationId xmlns:p14="http://schemas.microsoft.com/office/powerpoint/2010/main" val="2179170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4875" y="-17257"/>
            <a:ext cx="12210155" cy="7038168"/>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2643612" y="2196975"/>
            <a:ext cx="2571184" cy="2112475"/>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8" name="Oval 7">
            <a:extLst>
              <a:ext uri="{FF2B5EF4-FFF2-40B4-BE49-F238E27FC236}">
                <a16:creationId xmlns:a16="http://schemas.microsoft.com/office/drawing/2014/main" id="{B09EED49-3411-2142-82F8-B047C80EF832}"/>
              </a:ext>
            </a:extLst>
          </p:cNvPr>
          <p:cNvSpPr/>
          <p:nvPr/>
        </p:nvSpPr>
        <p:spPr>
          <a:xfrm>
            <a:off x="8474043" y="1581019"/>
            <a:ext cx="882320" cy="76483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9" name="Oval 8">
            <a:extLst>
              <a:ext uri="{FF2B5EF4-FFF2-40B4-BE49-F238E27FC236}">
                <a16:creationId xmlns:a16="http://schemas.microsoft.com/office/drawing/2014/main" id="{0982506D-C92F-3E46-ABE5-B1EE3896AA4C}"/>
              </a:ext>
            </a:extLst>
          </p:cNvPr>
          <p:cNvSpPr/>
          <p:nvPr/>
        </p:nvSpPr>
        <p:spPr>
          <a:xfrm>
            <a:off x="3126464" y="3501827"/>
            <a:ext cx="1800504" cy="1519829"/>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0" name="Oval 9">
            <a:extLst>
              <a:ext uri="{FF2B5EF4-FFF2-40B4-BE49-F238E27FC236}">
                <a16:creationId xmlns:a16="http://schemas.microsoft.com/office/drawing/2014/main" id="{397B8FBC-A4E4-4A4E-BC9C-8AE0CB77D640}"/>
              </a:ext>
            </a:extLst>
          </p:cNvPr>
          <p:cNvSpPr/>
          <p:nvPr/>
        </p:nvSpPr>
        <p:spPr>
          <a:xfrm>
            <a:off x="8374670" y="2196975"/>
            <a:ext cx="991857" cy="1876340"/>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Tree>
    <p:extLst>
      <p:ext uri="{BB962C8B-B14F-4D97-AF65-F5344CB8AC3E}">
        <p14:creationId xmlns:p14="http://schemas.microsoft.com/office/powerpoint/2010/main" val="3870969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4875" y="-17257"/>
            <a:ext cx="12210155" cy="7038168"/>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2643612" y="2196975"/>
            <a:ext cx="2571184" cy="2112475"/>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8" name="Oval 7">
            <a:extLst>
              <a:ext uri="{FF2B5EF4-FFF2-40B4-BE49-F238E27FC236}">
                <a16:creationId xmlns:a16="http://schemas.microsoft.com/office/drawing/2014/main" id="{B09EED49-3411-2142-82F8-B047C80EF832}"/>
              </a:ext>
            </a:extLst>
          </p:cNvPr>
          <p:cNvSpPr/>
          <p:nvPr/>
        </p:nvSpPr>
        <p:spPr>
          <a:xfrm>
            <a:off x="8474043" y="1581019"/>
            <a:ext cx="882320" cy="76483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9" name="Oval 8">
            <a:extLst>
              <a:ext uri="{FF2B5EF4-FFF2-40B4-BE49-F238E27FC236}">
                <a16:creationId xmlns:a16="http://schemas.microsoft.com/office/drawing/2014/main" id="{0982506D-C92F-3E46-ABE5-B1EE3896AA4C}"/>
              </a:ext>
            </a:extLst>
          </p:cNvPr>
          <p:cNvSpPr/>
          <p:nvPr/>
        </p:nvSpPr>
        <p:spPr>
          <a:xfrm>
            <a:off x="3126464" y="3501827"/>
            <a:ext cx="1800504" cy="1519829"/>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0" name="Oval 9">
            <a:extLst>
              <a:ext uri="{FF2B5EF4-FFF2-40B4-BE49-F238E27FC236}">
                <a16:creationId xmlns:a16="http://schemas.microsoft.com/office/drawing/2014/main" id="{397B8FBC-A4E4-4A4E-BC9C-8AE0CB77D640}"/>
              </a:ext>
            </a:extLst>
          </p:cNvPr>
          <p:cNvSpPr/>
          <p:nvPr/>
        </p:nvSpPr>
        <p:spPr>
          <a:xfrm>
            <a:off x="8374670" y="2196975"/>
            <a:ext cx="991857" cy="1876340"/>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1" name="Oval 10">
            <a:extLst>
              <a:ext uri="{FF2B5EF4-FFF2-40B4-BE49-F238E27FC236}">
                <a16:creationId xmlns:a16="http://schemas.microsoft.com/office/drawing/2014/main" id="{02EB8806-FC2F-3540-AD64-22B2F5607FFB}"/>
              </a:ext>
            </a:extLst>
          </p:cNvPr>
          <p:cNvSpPr/>
          <p:nvPr/>
        </p:nvSpPr>
        <p:spPr>
          <a:xfrm>
            <a:off x="3671071" y="3356173"/>
            <a:ext cx="5877316" cy="2112475"/>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Tree>
    <p:extLst>
      <p:ext uri="{BB962C8B-B14F-4D97-AF65-F5344CB8AC3E}">
        <p14:creationId xmlns:p14="http://schemas.microsoft.com/office/powerpoint/2010/main" val="879270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4875" y="-17257"/>
            <a:ext cx="12210155" cy="7038168"/>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2643612" y="2196975"/>
            <a:ext cx="2571184" cy="2112475"/>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8" name="Oval 7">
            <a:extLst>
              <a:ext uri="{FF2B5EF4-FFF2-40B4-BE49-F238E27FC236}">
                <a16:creationId xmlns:a16="http://schemas.microsoft.com/office/drawing/2014/main" id="{B09EED49-3411-2142-82F8-B047C80EF832}"/>
              </a:ext>
            </a:extLst>
          </p:cNvPr>
          <p:cNvSpPr/>
          <p:nvPr/>
        </p:nvSpPr>
        <p:spPr>
          <a:xfrm>
            <a:off x="8474043" y="1581019"/>
            <a:ext cx="882320" cy="76483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9" name="Oval 8">
            <a:extLst>
              <a:ext uri="{FF2B5EF4-FFF2-40B4-BE49-F238E27FC236}">
                <a16:creationId xmlns:a16="http://schemas.microsoft.com/office/drawing/2014/main" id="{0982506D-C92F-3E46-ABE5-B1EE3896AA4C}"/>
              </a:ext>
            </a:extLst>
          </p:cNvPr>
          <p:cNvSpPr/>
          <p:nvPr/>
        </p:nvSpPr>
        <p:spPr>
          <a:xfrm>
            <a:off x="3126464" y="3501827"/>
            <a:ext cx="1800504" cy="1519829"/>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0" name="Oval 9">
            <a:extLst>
              <a:ext uri="{FF2B5EF4-FFF2-40B4-BE49-F238E27FC236}">
                <a16:creationId xmlns:a16="http://schemas.microsoft.com/office/drawing/2014/main" id="{397B8FBC-A4E4-4A4E-BC9C-8AE0CB77D640}"/>
              </a:ext>
            </a:extLst>
          </p:cNvPr>
          <p:cNvSpPr/>
          <p:nvPr/>
        </p:nvSpPr>
        <p:spPr>
          <a:xfrm>
            <a:off x="8374670" y="2196975"/>
            <a:ext cx="991857" cy="1876340"/>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1" name="Oval 10">
            <a:extLst>
              <a:ext uri="{FF2B5EF4-FFF2-40B4-BE49-F238E27FC236}">
                <a16:creationId xmlns:a16="http://schemas.microsoft.com/office/drawing/2014/main" id="{02EB8806-FC2F-3540-AD64-22B2F5607FFB}"/>
              </a:ext>
            </a:extLst>
          </p:cNvPr>
          <p:cNvSpPr/>
          <p:nvPr/>
        </p:nvSpPr>
        <p:spPr>
          <a:xfrm>
            <a:off x="3671071" y="3356173"/>
            <a:ext cx="5877316" cy="2112475"/>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6" name="Oval 15">
            <a:extLst>
              <a:ext uri="{FF2B5EF4-FFF2-40B4-BE49-F238E27FC236}">
                <a16:creationId xmlns:a16="http://schemas.microsoft.com/office/drawing/2014/main" id="{0D363DC0-9558-0349-931D-3CC2C024152F}"/>
              </a:ext>
            </a:extLst>
          </p:cNvPr>
          <p:cNvSpPr/>
          <p:nvPr/>
        </p:nvSpPr>
        <p:spPr>
          <a:xfrm rot="7372574">
            <a:off x="5471927" y="3145584"/>
            <a:ext cx="4825712" cy="1163717"/>
          </a:xfrm>
          <a:prstGeom prst="ellipse">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Tree>
    <p:extLst>
      <p:ext uri="{BB962C8B-B14F-4D97-AF65-F5344CB8AC3E}">
        <p14:creationId xmlns:p14="http://schemas.microsoft.com/office/powerpoint/2010/main" val="635945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4875" y="-17257"/>
            <a:ext cx="12210155" cy="7038168"/>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2643612" y="2196975"/>
            <a:ext cx="2571184" cy="2112475"/>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8" name="Oval 7">
            <a:extLst>
              <a:ext uri="{FF2B5EF4-FFF2-40B4-BE49-F238E27FC236}">
                <a16:creationId xmlns:a16="http://schemas.microsoft.com/office/drawing/2014/main" id="{B09EED49-3411-2142-82F8-B047C80EF832}"/>
              </a:ext>
            </a:extLst>
          </p:cNvPr>
          <p:cNvSpPr/>
          <p:nvPr/>
        </p:nvSpPr>
        <p:spPr>
          <a:xfrm>
            <a:off x="8474043" y="1581019"/>
            <a:ext cx="882320" cy="76483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9" name="Oval 8">
            <a:extLst>
              <a:ext uri="{FF2B5EF4-FFF2-40B4-BE49-F238E27FC236}">
                <a16:creationId xmlns:a16="http://schemas.microsoft.com/office/drawing/2014/main" id="{0982506D-C92F-3E46-ABE5-B1EE3896AA4C}"/>
              </a:ext>
            </a:extLst>
          </p:cNvPr>
          <p:cNvSpPr/>
          <p:nvPr/>
        </p:nvSpPr>
        <p:spPr>
          <a:xfrm>
            <a:off x="3126464" y="3501827"/>
            <a:ext cx="1800504" cy="1519829"/>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0" name="Oval 9">
            <a:extLst>
              <a:ext uri="{FF2B5EF4-FFF2-40B4-BE49-F238E27FC236}">
                <a16:creationId xmlns:a16="http://schemas.microsoft.com/office/drawing/2014/main" id="{397B8FBC-A4E4-4A4E-BC9C-8AE0CB77D640}"/>
              </a:ext>
            </a:extLst>
          </p:cNvPr>
          <p:cNvSpPr/>
          <p:nvPr/>
        </p:nvSpPr>
        <p:spPr>
          <a:xfrm>
            <a:off x="8374670" y="2196975"/>
            <a:ext cx="991857" cy="1876340"/>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1" name="Oval 10">
            <a:extLst>
              <a:ext uri="{FF2B5EF4-FFF2-40B4-BE49-F238E27FC236}">
                <a16:creationId xmlns:a16="http://schemas.microsoft.com/office/drawing/2014/main" id="{02EB8806-FC2F-3540-AD64-22B2F5607FFB}"/>
              </a:ext>
            </a:extLst>
          </p:cNvPr>
          <p:cNvSpPr/>
          <p:nvPr/>
        </p:nvSpPr>
        <p:spPr>
          <a:xfrm>
            <a:off x="3671071" y="3356173"/>
            <a:ext cx="5877316" cy="2112475"/>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6" name="Oval 15">
            <a:extLst>
              <a:ext uri="{FF2B5EF4-FFF2-40B4-BE49-F238E27FC236}">
                <a16:creationId xmlns:a16="http://schemas.microsoft.com/office/drawing/2014/main" id="{0D363DC0-9558-0349-931D-3CC2C024152F}"/>
              </a:ext>
            </a:extLst>
          </p:cNvPr>
          <p:cNvSpPr/>
          <p:nvPr/>
        </p:nvSpPr>
        <p:spPr>
          <a:xfrm rot="7372574">
            <a:off x="5471927" y="3145584"/>
            <a:ext cx="4825712" cy="1163717"/>
          </a:xfrm>
          <a:prstGeom prst="ellipse">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7" name="Oval 16">
            <a:extLst>
              <a:ext uri="{FF2B5EF4-FFF2-40B4-BE49-F238E27FC236}">
                <a16:creationId xmlns:a16="http://schemas.microsoft.com/office/drawing/2014/main" id="{78A76CF8-B1B2-2845-A293-07D01144AA5D}"/>
              </a:ext>
            </a:extLst>
          </p:cNvPr>
          <p:cNvSpPr/>
          <p:nvPr/>
        </p:nvSpPr>
        <p:spPr>
          <a:xfrm>
            <a:off x="6352560" y="2924339"/>
            <a:ext cx="3527365" cy="2718051"/>
          </a:xfrm>
          <a:prstGeom prst="ellipse">
            <a:avLst/>
          </a:prstGeom>
          <a:solidFill>
            <a:schemeClr val="accent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Tree>
    <p:extLst>
      <p:ext uri="{BB962C8B-B14F-4D97-AF65-F5344CB8AC3E}">
        <p14:creationId xmlns:p14="http://schemas.microsoft.com/office/powerpoint/2010/main" val="625230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457FC33E-BE22-7B4C-946D-10027FDD86BE}"/>
              </a:ext>
            </a:extLst>
          </p:cNvPr>
          <p:cNvPicPr>
            <a:picLocks noChangeAspect="1"/>
          </p:cNvPicPr>
          <p:nvPr/>
        </p:nvPicPr>
        <p:blipFill>
          <a:blip r:embed="rId2"/>
          <a:stretch>
            <a:fillRect/>
          </a:stretch>
        </p:blipFill>
        <p:spPr>
          <a:xfrm>
            <a:off x="7478002" y="1113490"/>
            <a:ext cx="4493741" cy="1154396"/>
          </a:xfrm>
          <a:prstGeom prst="rect">
            <a:avLst/>
          </a:prstGeom>
        </p:spPr>
      </p:pic>
      <p:pic>
        <p:nvPicPr>
          <p:cNvPr id="5" name="Picture 4">
            <a:extLst>
              <a:ext uri="{FF2B5EF4-FFF2-40B4-BE49-F238E27FC236}">
                <a16:creationId xmlns:a16="http://schemas.microsoft.com/office/drawing/2014/main" id="{8F9D88D2-2052-7243-90BF-BB77CCED6B79}"/>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9250" t="15875" r="8926" b="15850"/>
          <a:stretch/>
        </p:blipFill>
        <p:spPr>
          <a:xfrm>
            <a:off x="7478002" y="4302358"/>
            <a:ext cx="4558232" cy="1442152"/>
          </a:xfrm>
          <a:prstGeom prst="rect">
            <a:avLst/>
          </a:prstGeom>
        </p:spPr>
      </p:pic>
      <p:sp>
        <p:nvSpPr>
          <p:cNvPr id="10" name="Rounded Rectangle 9">
            <a:extLst>
              <a:ext uri="{FF2B5EF4-FFF2-40B4-BE49-F238E27FC236}">
                <a16:creationId xmlns:a16="http://schemas.microsoft.com/office/drawing/2014/main" id="{8E444918-3ADE-384F-A837-F63F1B855350}"/>
              </a:ext>
            </a:extLst>
          </p:cNvPr>
          <p:cNvSpPr/>
          <p:nvPr/>
        </p:nvSpPr>
        <p:spPr>
          <a:xfrm>
            <a:off x="506626" y="1223319"/>
            <a:ext cx="6240162" cy="44113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4000" dirty="0"/>
              <a:t>Both resources are open-source hosted on github, designed so that other researchers can re-use our code to create parallel resources for other languages</a:t>
            </a:r>
          </a:p>
        </p:txBody>
      </p:sp>
    </p:spTree>
    <p:extLst>
      <p:ext uri="{BB962C8B-B14F-4D97-AF65-F5344CB8AC3E}">
        <p14:creationId xmlns:p14="http://schemas.microsoft.com/office/powerpoint/2010/main" val="3033414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4875" y="-17257"/>
            <a:ext cx="12210155" cy="7038168"/>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2643612" y="2196975"/>
            <a:ext cx="2571184" cy="2112475"/>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8" name="Oval 7">
            <a:extLst>
              <a:ext uri="{FF2B5EF4-FFF2-40B4-BE49-F238E27FC236}">
                <a16:creationId xmlns:a16="http://schemas.microsoft.com/office/drawing/2014/main" id="{B09EED49-3411-2142-82F8-B047C80EF832}"/>
              </a:ext>
            </a:extLst>
          </p:cNvPr>
          <p:cNvSpPr/>
          <p:nvPr/>
        </p:nvSpPr>
        <p:spPr>
          <a:xfrm>
            <a:off x="8474043" y="1581019"/>
            <a:ext cx="882320" cy="76483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9" name="Oval 8">
            <a:extLst>
              <a:ext uri="{FF2B5EF4-FFF2-40B4-BE49-F238E27FC236}">
                <a16:creationId xmlns:a16="http://schemas.microsoft.com/office/drawing/2014/main" id="{0982506D-C92F-3E46-ABE5-B1EE3896AA4C}"/>
              </a:ext>
            </a:extLst>
          </p:cNvPr>
          <p:cNvSpPr/>
          <p:nvPr/>
        </p:nvSpPr>
        <p:spPr>
          <a:xfrm>
            <a:off x="3126464" y="3501827"/>
            <a:ext cx="1800504" cy="1519829"/>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0" name="Oval 9">
            <a:extLst>
              <a:ext uri="{FF2B5EF4-FFF2-40B4-BE49-F238E27FC236}">
                <a16:creationId xmlns:a16="http://schemas.microsoft.com/office/drawing/2014/main" id="{397B8FBC-A4E4-4A4E-BC9C-8AE0CB77D640}"/>
              </a:ext>
            </a:extLst>
          </p:cNvPr>
          <p:cNvSpPr/>
          <p:nvPr/>
        </p:nvSpPr>
        <p:spPr>
          <a:xfrm>
            <a:off x="8374670" y="2196975"/>
            <a:ext cx="991857" cy="1876340"/>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1" name="Oval 10">
            <a:extLst>
              <a:ext uri="{FF2B5EF4-FFF2-40B4-BE49-F238E27FC236}">
                <a16:creationId xmlns:a16="http://schemas.microsoft.com/office/drawing/2014/main" id="{02EB8806-FC2F-3540-AD64-22B2F5607FFB}"/>
              </a:ext>
            </a:extLst>
          </p:cNvPr>
          <p:cNvSpPr/>
          <p:nvPr/>
        </p:nvSpPr>
        <p:spPr>
          <a:xfrm>
            <a:off x="3671071" y="3356173"/>
            <a:ext cx="5877316" cy="2112475"/>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6" name="Oval 15">
            <a:extLst>
              <a:ext uri="{FF2B5EF4-FFF2-40B4-BE49-F238E27FC236}">
                <a16:creationId xmlns:a16="http://schemas.microsoft.com/office/drawing/2014/main" id="{0D363DC0-9558-0349-931D-3CC2C024152F}"/>
              </a:ext>
            </a:extLst>
          </p:cNvPr>
          <p:cNvSpPr/>
          <p:nvPr/>
        </p:nvSpPr>
        <p:spPr>
          <a:xfrm rot="7372574">
            <a:off x="5471927" y="3145584"/>
            <a:ext cx="4825712" cy="1163717"/>
          </a:xfrm>
          <a:prstGeom prst="ellipse">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7" name="Oval 16">
            <a:extLst>
              <a:ext uri="{FF2B5EF4-FFF2-40B4-BE49-F238E27FC236}">
                <a16:creationId xmlns:a16="http://schemas.microsoft.com/office/drawing/2014/main" id="{78A76CF8-B1B2-2845-A293-07D01144AA5D}"/>
              </a:ext>
            </a:extLst>
          </p:cNvPr>
          <p:cNvSpPr/>
          <p:nvPr/>
        </p:nvSpPr>
        <p:spPr>
          <a:xfrm>
            <a:off x="6352560" y="2924339"/>
            <a:ext cx="3527365" cy="2718051"/>
          </a:xfrm>
          <a:prstGeom prst="ellipse">
            <a:avLst/>
          </a:prstGeom>
          <a:solidFill>
            <a:schemeClr val="accent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8" name="Oval 17">
            <a:extLst>
              <a:ext uri="{FF2B5EF4-FFF2-40B4-BE49-F238E27FC236}">
                <a16:creationId xmlns:a16="http://schemas.microsoft.com/office/drawing/2014/main" id="{33CEC9BF-4C3D-734C-9202-72BD9F873921}"/>
              </a:ext>
            </a:extLst>
          </p:cNvPr>
          <p:cNvSpPr/>
          <p:nvPr/>
        </p:nvSpPr>
        <p:spPr>
          <a:xfrm>
            <a:off x="2846813" y="2400175"/>
            <a:ext cx="1522993" cy="938957"/>
          </a:xfrm>
          <a:prstGeom prst="ellipse">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Tree>
    <p:extLst>
      <p:ext uri="{BB962C8B-B14F-4D97-AF65-F5344CB8AC3E}">
        <p14:creationId xmlns:p14="http://schemas.microsoft.com/office/powerpoint/2010/main" val="2314993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8DE3CC04-2931-6849-9450-877D7864A79A}"/>
              </a:ext>
            </a:extLst>
          </p:cNvPr>
          <p:cNvPicPr>
            <a:picLocks noChangeAspect="1"/>
          </p:cNvPicPr>
          <p:nvPr/>
        </p:nvPicPr>
        <p:blipFill rotWithShape="1">
          <a:blip r:embed="rId3"/>
          <a:srcRect l="9615" t="13742" r="5019" b="16954"/>
          <a:stretch/>
        </p:blipFill>
        <p:spPr>
          <a:xfrm>
            <a:off x="14875" y="-17257"/>
            <a:ext cx="12210155" cy="7038168"/>
          </a:xfrm>
          <a:prstGeom prst="rect">
            <a:avLst/>
          </a:prstGeom>
        </p:spPr>
      </p:pic>
      <p:sp>
        <p:nvSpPr>
          <p:cNvPr id="2" name="Oval 1">
            <a:extLst>
              <a:ext uri="{FF2B5EF4-FFF2-40B4-BE49-F238E27FC236}">
                <a16:creationId xmlns:a16="http://schemas.microsoft.com/office/drawing/2014/main" id="{782DD4F5-7901-2248-9C44-31C3271B81E5}"/>
              </a:ext>
            </a:extLst>
          </p:cNvPr>
          <p:cNvSpPr/>
          <p:nvPr/>
        </p:nvSpPr>
        <p:spPr>
          <a:xfrm>
            <a:off x="2643612" y="2196975"/>
            <a:ext cx="2571184" cy="2112475"/>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8" name="Oval 7">
            <a:extLst>
              <a:ext uri="{FF2B5EF4-FFF2-40B4-BE49-F238E27FC236}">
                <a16:creationId xmlns:a16="http://schemas.microsoft.com/office/drawing/2014/main" id="{B09EED49-3411-2142-82F8-B047C80EF832}"/>
              </a:ext>
            </a:extLst>
          </p:cNvPr>
          <p:cNvSpPr/>
          <p:nvPr/>
        </p:nvSpPr>
        <p:spPr>
          <a:xfrm>
            <a:off x="8474043" y="1581019"/>
            <a:ext cx="882320" cy="76483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9" name="Oval 8">
            <a:extLst>
              <a:ext uri="{FF2B5EF4-FFF2-40B4-BE49-F238E27FC236}">
                <a16:creationId xmlns:a16="http://schemas.microsoft.com/office/drawing/2014/main" id="{0982506D-C92F-3E46-ABE5-B1EE3896AA4C}"/>
              </a:ext>
            </a:extLst>
          </p:cNvPr>
          <p:cNvSpPr/>
          <p:nvPr/>
        </p:nvSpPr>
        <p:spPr>
          <a:xfrm>
            <a:off x="3126464" y="3501827"/>
            <a:ext cx="1800504" cy="1519829"/>
          </a:xfrm>
          <a:prstGeom prst="ellipse">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0" name="Oval 9">
            <a:extLst>
              <a:ext uri="{FF2B5EF4-FFF2-40B4-BE49-F238E27FC236}">
                <a16:creationId xmlns:a16="http://schemas.microsoft.com/office/drawing/2014/main" id="{397B8FBC-A4E4-4A4E-BC9C-8AE0CB77D640}"/>
              </a:ext>
            </a:extLst>
          </p:cNvPr>
          <p:cNvSpPr/>
          <p:nvPr/>
        </p:nvSpPr>
        <p:spPr>
          <a:xfrm>
            <a:off x="8374670" y="2196975"/>
            <a:ext cx="991857" cy="1876340"/>
          </a:xfrm>
          <a:prstGeom prst="ellipse">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1" name="Oval 10">
            <a:extLst>
              <a:ext uri="{FF2B5EF4-FFF2-40B4-BE49-F238E27FC236}">
                <a16:creationId xmlns:a16="http://schemas.microsoft.com/office/drawing/2014/main" id="{02EB8806-FC2F-3540-AD64-22B2F5607FFB}"/>
              </a:ext>
            </a:extLst>
          </p:cNvPr>
          <p:cNvSpPr/>
          <p:nvPr/>
        </p:nvSpPr>
        <p:spPr>
          <a:xfrm>
            <a:off x="3671071" y="3356173"/>
            <a:ext cx="5877316" cy="2112475"/>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6" name="Oval 15">
            <a:extLst>
              <a:ext uri="{FF2B5EF4-FFF2-40B4-BE49-F238E27FC236}">
                <a16:creationId xmlns:a16="http://schemas.microsoft.com/office/drawing/2014/main" id="{0D363DC0-9558-0349-931D-3CC2C024152F}"/>
              </a:ext>
            </a:extLst>
          </p:cNvPr>
          <p:cNvSpPr/>
          <p:nvPr/>
        </p:nvSpPr>
        <p:spPr>
          <a:xfrm rot="7372574">
            <a:off x="5471927" y="3145584"/>
            <a:ext cx="4825712" cy="1163717"/>
          </a:xfrm>
          <a:prstGeom prst="ellipse">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7" name="Oval 16">
            <a:extLst>
              <a:ext uri="{FF2B5EF4-FFF2-40B4-BE49-F238E27FC236}">
                <a16:creationId xmlns:a16="http://schemas.microsoft.com/office/drawing/2014/main" id="{78A76CF8-B1B2-2845-A293-07D01144AA5D}"/>
              </a:ext>
            </a:extLst>
          </p:cNvPr>
          <p:cNvSpPr/>
          <p:nvPr/>
        </p:nvSpPr>
        <p:spPr>
          <a:xfrm>
            <a:off x="6352560" y="2924339"/>
            <a:ext cx="3527365" cy="2718051"/>
          </a:xfrm>
          <a:prstGeom prst="ellipse">
            <a:avLst/>
          </a:prstGeom>
          <a:solidFill>
            <a:schemeClr val="accent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8" name="Oval 17">
            <a:extLst>
              <a:ext uri="{FF2B5EF4-FFF2-40B4-BE49-F238E27FC236}">
                <a16:creationId xmlns:a16="http://schemas.microsoft.com/office/drawing/2014/main" id="{33CEC9BF-4C3D-734C-9202-72BD9F873921}"/>
              </a:ext>
            </a:extLst>
          </p:cNvPr>
          <p:cNvSpPr/>
          <p:nvPr/>
        </p:nvSpPr>
        <p:spPr>
          <a:xfrm>
            <a:off x="2846813" y="2400175"/>
            <a:ext cx="1522993" cy="938957"/>
          </a:xfrm>
          <a:prstGeom prst="ellipse">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
        <p:nvSpPr>
          <p:cNvPr id="19" name="Oval 18">
            <a:extLst>
              <a:ext uri="{FF2B5EF4-FFF2-40B4-BE49-F238E27FC236}">
                <a16:creationId xmlns:a16="http://schemas.microsoft.com/office/drawing/2014/main" id="{B73BAC09-1F6F-AE47-8C48-5E4BAAAA75F4}"/>
              </a:ext>
            </a:extLst>
          </p:cNvPr>
          <p:cNvSpPr/>
          <p:nvPr/>
        </p:nvSpPr>
        <p:spPr>
          <a:xfrm rot="543259">
            <a:off x="3145260" y="2826897"/>
            <a:ext cx="6264093" cy="1028825"/>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2400"/>
          </a:p>
        </p:txBody>
      </p:sp>
    </p:spTree>
    <p:extLst>
      <p:ext uri="{BB962C8B-B14F-4D97-AF65-F5344CB8AC3E}">
        <p14:creationId xmlns:p14="http://schemas.microsoft.com/office/powerpoint/2010/main" val="2808192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2024062"/>
            <a:ext cx="9144000" cy="9144001"/>
          </a:xfrm>
          <a:prstGeom prst="rect">
            <a:avLst/>
          </a:prstGeom>
          <a:solidFill>
            <a:schemeClr val="bg1"/>
          </a:solidFill>
          <a:ln>
            <a:noFill/>
          </a:ln>
        </p:spPr>
      </p:pic>
      <p:sp>
        <p:nvSpPr>
          <p:cNvPr id="28674" name="TextBox 1"/>
          <p:cNvSpPr txBox="1">
            <a:spLocks noChangeArrowheads="1"/>
          </p:cNvSpPr>
          <p:nvPr/>
        </p:nvSpPr>
        <p:spPr bwMode="auto">
          <a:xfrm>
            <a:off x="5056189" y="4897438"/>
            <a:ext cx="3155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en-US" altLang="en-US" sz="2800" b="1">
                <a:solidFill>
                  <a:srgbClr val="FF0000"/>
                </a:solidFill>
                <a:latin typeface="Calibri" charset="0"/>
              </a:rPr>
              <a:t>Masculine animates</a:t>
            </a:r>
          </a:p>
        </p:txBody>
      </p:sp>
    </p:spTree>
    <p:extLst>
      <p:ext uri="{BB962C8B-B14F-4D97-AF65-F5344CB8AC3E}">
        <p14:creationId xmlns:p14="http://schemas.microsoft.com/office/powerpoint/2010/main" val="46962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2024062"/>
            <a:ext cx="9144000" cy="9144001"/>
          </a:xfrm>
          <a:prstGeom prst="rect">
            <a:avLst/>
          </a:prstGeom>
          <a:solidFill>
            <a:schemeClr val="bg1"/>
          </a:solidFill>
          <a:ln>
            <a:noFill/>
          </a:ln>
        </p:spPr>
      </p:pic>
      <p:sp>
        <p:nvSpPr>
          <p:cNvPr id="28674" name="TextBox 1"/>
          <p:cNvSpPr txBox="1">
            <a:spLocks noChangeArrowheads="1"/>
          </p:cNvSpPr>
          <p:nvPr/>
        </p:nvSpPr>
        <p:spPr bwMode="auto">
          <a:xfrm>
            <a:off x="5056189" y="4897438"/>
            <a:ext cx="3155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en-US" altLang="en-US" sz="2800" b="1">
                <a:solidFill>
                  <a:srgbClr val="FF0000"/>
                </a:solidFill>
                <a:latin typeface="Calibri" charset="0"/>
              </a:rPr>
              <a:t>Masculine animates</a:t>
            </a:r>
          </a:p>
        </p:txBody>
      </p:sp>
      <p:sp>
        <p:nvSpPr>
          <p:cNvPr id="4" name="Rounded Rectangular Callout 3">
            <a:extLst>
              <a:ext uri="{FF2B5EF4-FFF2-40B4-BE49-F238E27FC236}">
                <a16:creationId xmlns:a16="http://schemas.microsoft.com/office/drawing/2014/main" id="{94FCBC8B-F964-FA43-8DBB-6358B66E58F9}"/>
              </a:ext>
            </a:extLst>
          </p:cNvPr>
          <p:cNvSpPr>
            <a:spLocks noChangeArrowheads="1"/>
          </p:cNvSpPr>
          <p:nvPr/>
        </p:nvSpPr>
        <p:spPr bwMode="auto">
          <a:xfrm>
            <a:off x="2" y="125472"/>
            <a:ext cx="3958637" cy="6602705"/>
          </a:xfrm>
          <a:prstGeom prst="wedgeRoundRectCallout">
            <a:avLst>
              <a:gd name="adj1" fmla="val 50315"/>
              <a:gd name="adj2" fmla="val -13662"/>
              <a:gd name="adj3" fmla="val 16667"/>
            </a:avLst>
          </a:prstGeom>
          <a:solidFill>
            <a:srgbClr val="FF8080"/>
          </a:solidFill>
          <a:ln w="76200">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3200" b="1" dirty="0"/>
              <a:t>Any single lexeme gives exposure to only a subset of the paradigm.</a:t>
            </a:r>
          </a:p>
          <a:p>
            <a:pPr algn="ctr">
              <a:defRPr/>
            </a:pPr>
            <a:r>
              <a:rPr lang="en-US" sz="3200" b="1" dirty="0"/>
              <a:t>Each lexeme has a different subset of most typical forms.</a:t>
            </a:r>
          </a:p>
          <a:p>
            <a:pPr algn="ctr">
              <a:defRPr/>
            </a:pPr>
            <a:r>
              <a:rPr lang="en-US" sz="3200" b="1" dirty="0"/>
              <a:t>Collectively they populate the entire “space” of case/number combinations.</a:t>
            </a:r>
          </a:p>
        </p:txBody>
      </p:sp>
    </p:spTree>
    <p:extLst>
      <p:ext uri="{BB962C8B-B14F-4D97-AF65-F5344CB8AC3E}">
        <p14:creationId xmlns:p14="http://schemas.microsoft.com/office/powerpoint/2010/main" val="2847555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2024062"/>
            <a:ext cx="9144000" cy="9144001"/>
          </a:xfrm>
          <a:prstGeom prst="rect">
            <a:avLst/>
          </a:prstGeom>
          <a:solidFill>
            <a:schemeClr val="bg1"/>
          </a:solidFill>
          <a:ln>
            <a:noFill/>
          </a:ln>
        </p:spPr>
      </p:pic>
      <p:sp>
        <p:nvSpPr>
          <p:cNvPr id="31746" name="TextBox 1"/>
          <p:cNvSpPr txBox="1">
            <a:spLocks noChangeArrowheads="1"/>
          </p:cNvSpPr>
          <p:nvPr/>
        </p:nvSpPr>
        <p:spPr bwMode="auto">
          <a:xfrm>
            <a:off x="5056189" y="4897438"/>
            <a:ext cx="31559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en-US" altLang="en-US" sz="2800" b="1">
                <a:solidFill>
                  <a:srgbClr val="FF0000"/>
                </a:solidFill>
                <a:latin typeface="Calibri" charset="0"/>
              </a:rPr>
              <a:t>Masculine animates</a:t>
            </a:r>
          </a:p>
        </p:txBody>
      </p:sp>
      <p:sp>
        <p:nvSpPr>
          <p:cNvPr id="5" name="Rounded Rectangular Callout 4"/>
          <p:cNvSpPr>
            <a:spLocks noChangeArrowheads="1"/>
          </p:cNvSpPr>
          <p:nvPr/>
        </p:nvSpPr>
        <p:spPr bwMode="auto">
          <a:xfrm>
            <a:off x="98109" y="2713036"/>
            <a:ext cx="4552951" cy="1751013"/>
          </a:xfrm>
          <a:prstGeom prst="wedgeRoundRectCallout">
            <a:avLst>
              <a:gd name="adj1" fmla="val 50315"/>
              <a:gd name="adj2" fmla="val -13662"/>
              <a:gd name="adj3" fmla="val 16667"/>
            </a:avLst>
          </a:prstGeom>
          <a:solidFill>
            <a:srgbClr val="FF8080"/>
          </a:solidFill>
          <a:ln w="76200">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r>
              <a:rPr lang="en-US" sz="2800" b="1" dirty="0"/>
              <a:t>The typical </a:t>
            </a:r>
            <a:r>
              <a:rPr lang="en-US" sz="2800" b="1" dirty="0" err="1"/>
              <a:t>wordforms</a:t>
            </a:r>
            <a:endParaRPr lang="en-US" sz="2800" b="1" dirty="0"/>
          </a:p>
          <a:p>
            <a:pPr algn="ctr">
              <a:defRPr/>
            </a:pPr>
            <a:r>
              <a:rPr lang="en-US" sz="2800" b="1" dirty="0"/>
              <a:t>are motivated by constructions</a:t>
            </a:r>
          </a:p>
        </p:txBody>
      </p:sp>
      <p:sp>
        <p:nvSpPr>
          <p:cNvPr id="6" name="Rounded Rectangular Callout 5"/>
          <p:cNvSpPr>
            <a:spLocks noChangeArrowheads="1"/>
          </p:cNvSpPr>
          <p:nvPr/>
        </p:nvSpPr>
        <p:spPr bwMode="auto">
          <a:xfrm>
            <a:off x="1484314" y="4916489"/>
            <a:ext cx="4868863" cy="1751012"/>
          </a:xfrm>
          <a:prstGeom prst="wedgeRoundRectCallout">
            <a:avLst>
              <a:gd name="adj1" fmla="val 34000"/>
              <a:gd name="adj2" fmla="val -60171"/>
              <a:gd name="adj3" fmla="val 16667"/>
            </a:avLst>
          </a:prstGeom>
          <a:solidFill>
            <a:srgbClr val="FF8080"/>
          </a:solidFill>
          <a:ln w="76200">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r>
              <a:rPr lang="nb-NO" sz="2800" b="1" dirty="0" err="1"/>
              <a:t>sg.ins</a:t>
            </a:r>
            <a:r>
              <a:rPr lang="nb-NO" sz="2800" b="1" dirty="0"/>
              <a:t> </a:t>
            </a:r>
            <a:r>
              <a:rPr lang="ru-RU" sz="2800" b="1" dirty="0"/>
              <a:t>стать</a:t>
            </a:r>
            <a:r>
              <a:rPr lang="cs-CZ" sz="2800" b="1" dirty="0"/>
              <a:t>/</a:t>
            </a:r>
            <a:r>
              <a:rPr lang="ru-RU" sz="2800" b="1" dirty="0"/>
              <a:t>быть чемпионом</a:t>
            </a:r>
          </a:p>
          <a:p>
            <a:pPr algn="ctr">
              <a:defRPr/>
            </a:pPr>
            <a:r>
              <a:rPr lang="nb-NO" sz="2800" b="1" dirty="0"/>
              <a:t>‘</a:t>
            </a:r>
            <a:r>
              <a:rPr lang="nb-NO" sz="2800" b="1" dirty="0" err="1"/>
              <a:t>become</a:t>
            </a:r>
            <a:r>
              <a:rPr lang="nb-NO" sz="2800" b="1" dirty="0"/>
              <a:t>/be </a:t>
            </a:r>
            <a:r>
              <a:rPr lang="nb-NO" sz="2800" b="1" dirty="0" err="1"/>
              <a:t>the</a:t>
            </a:r>
            <a:r>
              <a:rPr lang="nb-NO" sz="2800" b="1" dirty="0"/>
              <a:t> champion’</a:t>
            </a:r>
            <a:endParaRPr lang="en-US" sz="2800" b="1" dirty="0"/>
          </a:p>
        </p:txBody>
      </p:sp>
      <p:sp>
        <p:nvSpPr>
          <p:cNvPr id="7" name="Rounded Rectangular Callout 6"/>
          <p:cNvSpPr>
            <a:spLocks noChangeArrowheads="1"/>
          </p:cNvSpPr>
          <p:nvPr/>
        </p:nvSpPr>
        <p:spPr bwMode="auto">
          <a:xfrm>
            <a:off x="4250531" y="468946"/>
            <a:ext cx="4767263" cy="1751012"/>
          </a:xfrm>
          <a:prstGeom prst="wedgeRoundRectCallout">
            <a:avLst>
              <a:gd name="adj1" fmla="val 34000"/>
              <a:gd name="adj2" fmla="val -60171"/>
              <a:gd name="adj3" fmla="val 16667"/>
            </a:avLst>
          </a:prstGeom>
          <a:solidFill>
            <a:srgbClr val="FF8080"/>
          </a:solidFill>
          <a:ln w="76200">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r>
              <a:rPr lang="nb-NO" sz="2800" b="1" dirty="0" err="1"/>
              <a:t>pl.nom</a:t>
            </a:r>
            <a:r>
              <a:rPr lang="nb-NO" sz="2800" b="1" dirty="0"/>
              <a:t> </a:t>
            </a:r>
            <a:r>
              <a:rPr lang="ru-RU" sz="2800" b="1" dirty="0"/>
              <a:t>аналитики отмечают</a:t>
            </a:r>
          </a:p>
          <a:p>
            <a:pPr algn="ctr">
              <a:defRPr/>
            </a:pPr>
            <a:r>
              <a:rPr lang="nb-NO" sz="2800" b="1" dirty="0"/>
              <a:t>‘</a:t>
            </a:r>
            <a:r>
              <a:rPr lang="nb-NO" sz="2800" b="1" dirty="0" err="1"/>
              <a:t>analysts</a:t>
            </a:r>
            <a:r>
              <a:rPr lang="nb-NO" sz="2800" b="1" dirty="0"/>
              <a:t> make </a:t>
            </a:r>
            <a:r>
              <a:rPr lang="nb-NO" sz="2800" b="1" dirty="0" err="1"/>
              <a:t>the</a:t>
            </a:r>
            <a:r>
              <a:rPr lang="nb-NO" sz="2800" b="1" dirty="0"/>
              <a:t> </a:t>
            </a:r>
            <a:r>
              <a:rPr lang="nb-NO" sz="2800" b="1" dirty="0" err="1"/>
              <a:t>point</a:t>
            </a:r>
            <a:r>
              <a:rPr lang="nb-NO" sz="2800" b="1" dirty="0"/>
              <a:t> </a:t>
            </a:r>
            <a:r>
              <a:rPr lang="nb-NO" sz="2800" b="1" dirty="0" err="1"/>
              <a:t>that</a:t>
            </a:r>
            <a:r>
              <a:rPr lang="nb-NO" sz="2800" b="1" dirty="0"/>
              <a:t>’</a:t>
            </a:r>
            <a:endParaRPr lang="en-US" sz="2800" b="1" dirty="0"/>
          </a:p>
        </p:txBody>
      </p:sp>
    </p:spTree>
    <p:extLst>
      <p:ext uri="{BB962C8B-B14F-4D97-AF65-F5344CB8AC3E}">
        <p14:creationId xmlns:p14="http://schemas.microsoft.com/office/powerpoint/2010/main" val="3807864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893734" y="300039"/>
            <a:ext cx="9474231" cy="1217612"/>
          </a:xfrm>
        </p:spPr>
        <p:txBody>
          <a:bodyPr>
            <a:noAutofit/>
          </a:bodyPr>
          <a:lstStyle/>
          <a:p>
            <a:r>
              <a:rPr lang="en-NO" sz="3733" b="1" dirty="0"/>
              <a:t>A machine-learning experiment</a:t>
            </a:r>
            <a:endParaRPr lang="nb-NO" sz="3733" b="1" dirty="0"/>
          </a:p>
        </p:txBody>
      </p:sp>
      <p:sp>
        <p:nvSpPr>
          <p:cNvPr id="45058" name="Content Placeholder 2"/>
          <p:cNvSpPr>
            <a:spLocks noGrp="1"/>
          </p:cNvSpPr>
          <p:nvPr>
            <p:ph idx="1"/>
          </p:nvPr>
        </p:nvSpPr>
        <p:spPr>
          <a:xfrm>
            <a:off x="893733" y="1350137"/>
            <a:ext cx="11298267" cy="5111623"/>
          </a:xfrm>
        </p:spPr>
        <p:txBody>
          <a:bodyPr>
            <a:normAutofit/>
          </a:bodyPr>
          <a:lstStyle/>
          <a:p>
            <a:r>
              <a:rPr lang="en-US" altLang="en-US" sz="2933" dirty="0">
                <a:ea typeface="ＭＳ Ｐゴシック" charset="-128"/>
                <a:cs typeface="Open Sans Light" charset="0"/>
              </a:rPr>
              <a:t>Based on an ordered list of the most frequent forms for nouns, verbs, and adjectives in </a:t>
            </a:r>
            <a:r>
              <a:rPr lang="en-US" altLang="en-US" sz="2933" dirty="0" err="1">
                <a:ea typeface="ＭＳ Ｐゴシック" charset="-128"/>
                <a:cs typeface="Open Sans Light" charset="0"/>
              </a:rPr>
              <a:t>SynTagRus</a:t>
            </a:r>
            <a:r>
              <a:rPr lang="en-US" altLang="en-US" sz="2933" dirty="0">
                <a:ea typeface="ＭＳ Ｐゴシック" charset="-128"/>
                <a:cs typeface="Open Sans Light" charset="0"/>
              </a:rPr>
              <a:t> (1M gold standard)</a:t>
            </a:r>
          </a:p>
          <a:p>
            <a:r>
              <a:rPr lang="en-US" altLang="en-US" sz="2933" dirty="0">
                <a:ea typeface="ＭＳ Ｐゴシック" charset="-128"/>
                <a:cs typeface="Open Sans Light" charset="0"/>
              </a:rPr>
              <a:t>Machine learning: training, testing</a:t>
            </a:r>
          </a:p>
          <a:p>
            <a:pPr lvl="1"/>
            <a:r>
              <a:rPr lang="en-US" altLang="en-US" dirty="0">
                <a:latin typeface="+mn-lt"/>
                <a:ea typeface="ＭＳ Ｐゴシック" charset="-128"/>
                <a:cs typeface="Open Sans Light" charset="0"/>
              </a:rPr>
              <a:t>Given the 100 most frequent forms, predict the next 100 most frequent forms</a:t>
            </a:r>
          </a:p>
          <a:p>
            <a:pPr lvl="1"/>
            <a:r>
              <a:rPr lang="en-US" altLang="en-US" dirty="0">
                <a:latin typeface="+mn-lt"/>
                <a:ea typeface="ＭＳ Ｐゴシック" charset="-128"/>
                <a:cs typeface="Open Sans Light" charset="0"/>
              </a:rPr>
              <a:t>Given the 200 most frequent forms, predict the next 100 most frequent forms</a:t>
            </a:r>
          </a:p>
          <a:p>
            <a:pPr lvl="1"/>
            <a:r>
              <a:rPr lang="en-US" altLang="en-US" dirty="0">
                <a:latin typeface="+mn-lt"/>
                <a:ea typeface="ＭＳ Ｐゴシック" charset="-128"/>
                <a:cs typeface="Open Sans Light" charset="0"/>
              </a:rPr>
              <a:t>Given the 300 most frequent forms, predict the next 100 most frequent forms</a:t>
            </a:r>
          </a:p>
          <a:p>
            <a:pPr lvl="1"/>
            <a:r>
              <a:rPr lang="mr-IN" altLang="en-US" dirty="0">
                <a:latin typeface="+mn-lt"/>
                <a:ea typeface="ＭＳ Ｐゴシック" charset="-128"/>
                <a:cs typeface="Open Sans Light" charset="0"/>
              </a:rPr>
              <a:t>…</a:t>
            </a:r>
            <a:r>
              <a:rPr lang="nb-NO" altLang="en-US" dirty="0">
                <a:latin typeface="+mn-lt"/>
                <a:ea typeface="ＭＳ Ｐゴシック" charset="-128"/>
                <a:cs typeface="Open Sans Light" charset="0"/>
              </a:rPr>
              <a:t> </a:t>
            </a:r>
            <a:r>
              <a:rPr lang="nb-NO" altLang="en-US" dirty="0" err="1">
                <a:latin typeface="+mn-lt"/>
                <a:ea typeface="ＭＳ Ｐゴシック" charset="-128"/>
                <a:cs typeface="Open Sans Light" charset="0"/>
              </a:rPr>
              <a:t>until</a:t>
            </a:r>
            <a:r>
              <a:rPr lang="nb-NO" altLang="en-US" dirty="0">
                <a:latin typeface="+mn-lt"/>
                <a:ea typeface="ＭＳ Ｐゴシック" charset="-128"/>
                <a:cs typeface="Open Sans Light" charset="0"/>
              </a:rPr>
              <a:t> 5400, </a:t>
            </a:r>
            <a:r>
              <a:rPr lang="nb-NO" altLang="en-US" dirty="0" err="1">
                <a:latin typeface="+mn-lt"/>
                <a:ea typeface="ＭＳ Ｐゴシック" charset="-128"/>
                <a:cs typeface="Open Sans Light" charset="0"/>
              </a:rPr>
              <a:t>when</a:t>
            </a:r>
            <a:r>
              <a:rPr lang="nb-NO" altLang="en-US" dirty="0">
                <a:latin typeface="+mn-lt"/>
                <a:ea typeface="ＭＳ Ｐゴシック" charset="-128"/>
                <a:cs typeface="Open Sans Light" charset="0"/>
              </a:rPr>
              <a:t> </a:t>
            </a:r>
            <a:r>
              <a:rPr lang="nb-NO" altLang="en-US" dirty="0" err="1">
                <a:latin typeface="+mn-lt"/>
                <a:ea typeface="ＭＳ Ｐゴシック" charset="-128"/>
                <a:cs typeface="Open Sans Light" charset="0"/>
              </a:rPr>
              <a:t>SynTagRus</a:t>
            </a:r>
            <a:r>
              <a:rPr lang="nb-NO" altLang="en-US" dirty="0">
                <a:latin typeface="+mn-lt"/>
                <a:ea typeface="ＭＳ Ｐゴシック" charset="-128"/>
                <a:cs typeface="Open Sans Light" charset="0"/>
              </a:rPr>
              <a:t> runs </a:t>
            </a:r>
            <a:r>
              <a:rPr lang="nb-NO" altLang="en-US" dirty="0" err="1">
                <a:latin typeface="+mn-lt"/>
                <a:ea typeface="ＭＳ Ｐゴシック" charset="-128"/>
                <a:cs typeface="Open Sans Light" charset="0"/>
              </a:rPr>
              <a:t>out</a:t>
            </a:r>
            <a:r>
              <a:rPr lang="nb-NO" altLang="en-US" dirty="0">
                <a:latin typeface="+mn-lt"/>
                <a:ea typeface="ＭＳ Ｐゴシック" charset="-128"/>
                <a:cs typeface="Open Sans Light" charset="0"/>
              </a:rPr>
              <a:t> </a:t>
            </a:r>
            <a:r>
              <a:rPr lang="nb-NO" altLang="en-US" dirty="0" err="1">
                <a:latin typeface="+mn-lt"/>
                <a:ea typeface="ＭＳ Ｐゴシック" charset="-128"/>
                <a:cs typeface="Open Sans Light" charset="0"/>
              </a:rPr>
              <a:t>of</a:t>
            </a:r>
            <a:r>
              <a:rPr lang="nb-NO" altLang="en-US" dirty="0">
                <a:latin typeface="+mn-lt"/>
                <a:ea typeface="ＭＳ Ｐゴシック" charset="-128"/>
                <a:cs typeface="Open Sans Light" charset="0"/>
              </a:rPr>
              <a:t> data</a:t>
            </a:r>
          </a:p>
          <a:p>
            <a:r>
              <a:rPr lang="nb-NO" altLang="en-US" dirty="0">
                <a:ea typeface="ＭＳ Ｐゴシック" charset="-128"/>
                <a:cs typeface="Open Sans Light" charset="0"/>
              </a:rPr>
              <a:t>Testing is </a:t>
            </a:r>
            <a:r>
              <a:rPr lang="nb-NO" altLang="en-US" dirty="0" err="1">
                <a:ea typeface="ＭＳ Ｐゴシック" charset="-128"/>
                <a:cs typeface="Open Sans Light" charset="0"/>
              </a:rPr>
              <a:t>always</a:t>
            </a:r>
            <a:r>
              <a:rPr lang="nb-NO" altLang="en-US" dirty="0">
                <a:ea typeface="ＭＳ Ｐゴシック" charset="-128"/>
                <a:cs typeface="Open Sans Light" charset="0"/>
              </a:rPr>
              <a:t>: </a:t>
            </a:r>
            <a:r>
              <a:rPr lang="nb-NO" altLang="en-US" dirty="0" err="1">
                <a:ea typeface="ＭＳ Ｐゴシック" charset="-128"/>
                <a:cs typeface="Open Sans Light" charset="0"/>
              </a:rPr>
              <a:t>Predict</a:t>
            </a:r>
            <a:r>
              <a:rPr lang="nb-NO" altLang="en-US" dirty="0">
                <a:ea typeface="ＭＳ Ｐゴシック" charset="-128"/>
                <a:cs typeface="Open Sans Light" charset="0"/>
              </a:rPr>
              <a:t> </a:t>
            </a:r>
            <a:r>
              <a:rPr lang="nb-NO" altLang="en-US" dirty="0" err="1">
                <a:ea typeface="ＭＳ Ｐゴシック" charset="-128"/>
                <a:cs typeface="Open Sans Light" charset="0"/>
              </a:rPr>
              <a:t>paradigm</a:t>
            </a:r>
            <a:r>
              <a:rPr lang="nb-NO" altLang="en-US" dirty="0">
                <a:ea typeface="ＭＳ Ｐゴシック" charset="-128"/>
                <a:cs typeface="Open Sans Light" charset="0"/>
              </a:rPr>
              <a:t> forms for 100 </a:t>
            </a:r>
            <a:r>
              <a:rPr lang="nb-NO" altLang="en-US" dirty="0" err="1">
                <a:ea typeface="ＭＳ Ｐゴシック" charset="-128"/>
                <a:cs typeface="Open Sans Light" charset="0"/>
              </a:rPr>
              <a:t>previously</a:t>
            </a:r>
            <a:r>
              <a:rPr lang="nb-NO" altLang="en-US" dirty="0">
                <a:ea typeface="ＭＳ Ｐゴシック" charset="-128"/>
                <a:cs typeface="Open Sans Light" charset="0"/>
              </a:rPr>
              <a:t> </a:t>
            </a:r>
            <a:r>
              <a:rPr lang="nb-NO" altLang="en-US" dirty="0" err="1">
                <a:ea typeface="ＭＳ Ｐゴシック" charset="-128"/>
                <a:cs typeface="Open Sans Light" charset="0"/>
              </a:rPr>
              <a:t>unseen</a:t>
            </a:r>
            <a:r>
              <a:rPr lang="nb-NO" altLang="en-US" dirty="0">
                <a:ea typeface="ＭＳ Ｐゴシック" charset="-128"/>
                <a:cs typeface="Open Sans Light" charset="0"/>
              </a:rPr>
              <a:t> </a:t>
            </a:r>
            <a:r>
              <a:rPr lang="nb-NO" altLang="en-US" dirty="0" err="1">
                <a:ea typeface="ＭＳ Ｐゴシック" charset="-128"/>
                <a:cs typeface="Open Sans Light" charset="0"/>
              </a:rPr>
              <a:t>words</a:t>
            </a:r>
            <a:endParaRPr lang="nb-NO" altLang="en-US" dirty="0">
              <a:latin typeface="+mn-lt"/>
              <a:ea typeface="ＭＳ Ｐゴシック" charset="-128"/>
              <a:cs typeface="Open Sans Light" charset="0"/>
            </a:endParaRPr>
          </a:p>
          <a:p>
            <a:r>
              <a:rPr lang="en-US" altLang="en-US" dirty="0">
                <a:latin typeface="Open Sans Light" charset="0"/>
                <a:ea typeface="ＭＳ Ｐゴシック" charset="-128"/>
                <a:cs typeface="Open Sans Light" charset="0"/>
              </a:rPr>
              <a:t>Two versions of experiment:</a:t>
            </a:r>
          </a:p>
          <a:p>
            <a:pPr marL="457189" lvl="1" indent="0">
              <a:buNone/>
            </a:pPr>
            <a:r>
              <a:rPr lang="en-US" altLang="en-US" dirty="0">
                <a:latin typeface="Open Sans Light" charset="0"/>
                <a:ea typeface="ＭＳ Ｐゴシック" charset="-128"/>
                <a:cs typeface="Open Sans Light" charset="0"/>
              </a:rPr>
              <a:t>	</a:t>
            </a:r>
            <a:r>
              <a:rPr lang="en-US" altLang="en-US" sz="2933" dirty="0">
                <a:latin typeface="Open Sans Light" charset="0"/>
                <a:ea typeface="ＭＳ Ｐゴシック" charset="-128"/>
                <a:cs typeface="Open Sans Light" charset="0"/>
              </a:rPr>
              <a:t>Training on entire paradigm, </a:t>
            </a:r>
            <a:r>
              <a:rPr lang="en-US" altLang="en-US" sz="2933" b="1" dirty="0">
                <a:latin typeface="Open Sans Light" charset="0"/>
                <a:ea typeface="ＭＳ Ｐゴシック" charset="-128"/>
                <a:cs typeface="Open Sans Light" charset="0"/>
              </a:rPr>
              <a:t>all forms</a:t>
            </a:r>
          </a:p>
          <a:p>
            <a:pPr marL="457189" lvl="1" indent="0">
              <a:buNone/>
            </a:pPr>
            <a:r>
              <a:rPr lang="en-US" altLang="en-US" sz="2933" dirty="0">
                <a:latin typeface="Open Sans Light" charset="0"/>
                <a:ea typeface="ＭＳ Ｐゴシック" charset="-128"/>
                <a:cs typeface="Open Sans Light" charset="0"/>
              </a:rPr>
              <a:t>	Training only on the </a:t>
            </a:r>
            <a:r>
              <a:rPr lang="en-US" altLang="en-US" sz="2933" b="1" dirty="0">
                <a:latin typeface="Open Sans Light" charset="0"/>
                <a:ea typeface="ＭＳ Ｐゴシック" charset="-128"/>
                <a:cs typeface="Open Sans Light" charset="0"/>
              </a:rPr>
              <a:t>single most frequent form</a:t>
            </a:r>
            <a:endParaRPr lang="en-US" altLang="en-US" b="1" dirty="0">
              <a:latin typeface="Open Sans Light" charset="0"/>
              <a:ea typeface="ＭＳ Ｐゴシック" charset="-128"/>
              <a:cs typeface="Open Sans Light" charset="0"/>
            </a:endParaRPr>
          </a:p>
          <a:p>
            <a:pPr lvl="1"/>
            <a:endParaRPr lang="en-US" altLang="en-US" dirty="0">
              <a:latin typeface="Open Sans Light" charset="0"/>
              <a:ea typeface="ＭＳ Ｐゴシック" charset="-128"/>
              <a:cs typeface="Open Sans Light" charset="0"/>
            </a:endParaRPr>
          </a:p>
        </p:txBody>
      </p:sp>
      <p:sp>
        <p:nvSpPr>
          <p:cNvPr id="2" name="Oval 1">
            <a:extLst>
              <a:ext uri="{FF2B5EF4-FFF2-40B4-BE49-F238E27FC236}">
                <a16:creationId xmlns:a16="http://schemas.microsoft.com/office/drawing/2014/main" id="{C57F0E69-602A-1C49-A6EF-A1999C35CBA3}"/>
              </a:ext>
            </a:extLst>
          </p:cNvPr>
          <p:cNvSpPr/>
          <p:nvPr/>
        </p:nvSpPr>
        <p:spPr>
          <a:xfrm>
            <a:off x="1377696" y="5449824"/>
            <a:ext cx="353568" cy="32918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5" name="Rectangle 4">
            <a:extLst>
              <a:ext uri="{FF2B5EF4-FFF2-40B4-BE49-F238E27FC236}">
                <a16:creationId xmlns:a16="http://schemas.microsoft.com/office/drawing/2014/main" id="{28A5E6F7-C5B1-2F45-8579-F9C6EA0D86B5}"/>
              </a:ext>
            </a:extLst>
          </p:cNvPr>
          <p:cNvSpPr/>
          <p:nvPr/>
        </p:nvSpPr>
        <p:spPr>
          <a:xfrm>
            <a:off x="1365504" y="5925312"/>
            <a:ext cx="353568" cy="31699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Tree>
    <p:extLst>
      <p:ext uri="{BB962C8B-B14F-4D97-AF65-F5344CB8AC3E}">
        <p14:creationId xmlns:p14="http://schemas.microsoft.com/office/powerpoint/2010/main" val="1900181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1611586" y="958236"/>
          <a:ext cx="8986837" cy="5957257"/>
        </p:xfrm>
        <a:graphic>
          <a:graphicData uri="http://schemas.openxmlformats.org/drawingml/2006/table">
            <a:tbl>
              <a:tblPr/>
              <a:tblGrid>
                <a:gridCol w="1387475">
                  <a:extLst>
                    <a:ext uri="{9D8B030D-6E8A-4147-A177-3AD203B41FA5}">
                      <a16:colId xmlns:a16="http://schemas.microsoft.com/office/drawing/2014/main" val="20000"/>
                    </a:ext>
                  </a:extLst>
                </a:gridCol>
                <a:gridCol w="854075">
                  <a:extLst>
                    <a:ext uri="{9D8B030D-6E8A-4147-A177-3AD203B41FA5}">
                      <a16:colId xmlns:a16="http://schemas.microsoft.com/office/drawing/2014/main" val="20001"/>
                    </a:ext>
                  </a:extLst>
                </a:gridCol>
                <a:gridCol w="688975">
                  <a:extLst>
                    <a:ext uri="{9D8B030D-6E8A-4147-A177-3AD203B41FA5}">
                      <a16:colId xmlns:a16="http://schemas.microsoft.com/office/drawing/2014/main" val="20002"/>
                    </a:ext>
                  </a:extLst>
                </a:gridCol>
                <a:gridCol w="6056312">
                  <a:extLst>
                    <a:ext uri="{9D8B030D-6E8A-4147-A177-3AD203B41FA5}">
                      <a16:colId xmlns:a16="http://schemas.microsoft.com/office/drawing/2014/main" val="20003"/>
                    </a:ext>
                  </a:extLst>
                </a:gridCol>
              </a:tblGrid>
              <a:tr h="499993">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x-none" sz="1500" b="1" i="0" u="none" strike="noStrike" cap="none" normalizeH="0" baseline="0">
                          <a:ln>
                            <a:noFill/>
                          </a:ln>
                          <a:solidFill>
                            <a:srgbClr val="FFFFFF"/>
                          </a:solidFill>
                          <a:effectLst/>
                          <a:latin typeface="Calibri" charset="0"/>
                          <a:ea typeface="ＭＳ Ｐゴシック" charset="-128"/>
                        </a:rPr>
                        <a:t>Frequency &amp; Form</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x-none" sz="1500" b="1" i="0" u="none" strike="noStrike" cap="none" normalizeH="0" baseline="0">
                          <a:ln>
                            <a:noFill/>
                          </a:ln>
                          <a:solidFill>
                            <a:srgbClr val="FFFFFF"/>
                          </a:solidFill>
                          <a:effectLst/>
                          <a:latin typeface="Calibri" charset="0"/>
                          <a:ea typeface="ＭＳ Ｐゴシック" charset="-128"/>
                        </a:rPr>
                        <a:t>Lemma</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x-none" sz="1500" b="1" i="0" u="none" strike="noStrike" cap="none" normalizeH="0" baseline="0">
                          <a:ln>
                            <a:noFill/>
                          </a:ln>
                          <a:solidFill>
                            <a:srgbClr val="FFFFFF"/>
                          </a:solidFill>
                          <a:effectLst/>
                          <a:latin typeface="Calibri" charset="0"/>
                          <a:ea typeface="ＭＳ Ｐゴシック" charset="-128"/>
                        </a:rPr>
                        <a:t>POS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x-none" sz="1500" b="1" i="0" u="none" strike="noStrike" cap="none" normalizeH="0" baseline="0" dirty="0">
                          <a:ln>
                            <a:noFill/>
                          </a:ln>
                          <a:solidFill>
                            <a:srgbClr val="FFFFFF"/>
                          </a:solidFill>
                          <a:effectLst/>
                          <a:latin typeface="Calibri" charset="0"/>
                          <a:ea typeface="ＭＳ Ｐゴシック" charset="-128"/>
                        </a:rPr>
                        <a:t>Parse of form</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47040">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1447 может</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мочь</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VERB</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Aspect=Imp|Mood=Ind|Number=Sing|Person=3|Tense=Pres|VerbForm=Fin|Voice=Act</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1"/>
                  </a:ext>
                </a:extLst>
              </a:tr>
              <a:tr h="37142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1286 года</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год</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NOUN</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Animacy=Inan|Case=Gen|Gender=Masc|Number=Sing</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2"/>
                  </a:ext>
                </a:extLst>
              </a:tr>
              <a:tr h="37142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999 лет</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год</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NOUN</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Animacy=Inan|Case=Gen|Gender=Masc|Number=Plur</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3"/>
                  </a:ext>
                </a:extLst>
              </a:tr>
              <a:tr h="37142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832 году</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год</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NOUN</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Animacy=Inan|Case=Loc|Gender=Masc|Number=Sing</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4"/>
                  </a:ext>
                </a:extLst>
              </a:tr>
              <a:tr h="37142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813 время</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время</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NOUN</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Animacy=Inan|Case=Acc|Gender=Neut|Number=Sing</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5"/>
                  </a:ext>
                </a:extLst>
              </a:tr>
              <a:tr h="37142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678 россии</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россия</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NOUN</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Animacy=Inan|Case=Gen|Gender=Fem|Number=Sing</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6"/>
                  </a:ext>
                </a:extLst>
              </a:tr>
              <a:tr h="447040">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571 могут</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мочь</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VERB</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Aspect=Imp|Mood=Ind|Number=Plur|Person=3|Tense=Pres|VerbForm=Fin|Voice=Act</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7"/>
                  </a:ext>
                </a:extLst>
              </a:tr>
              <a:tr h="37142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571 люди</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человек</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NOUN</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Animacy=Anim|Case=Nom|Gender=Masc|Number=Plur</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08"/>
                  </a:ext>
                </a:extLst>
              </a:tr>
              <a:tr h="37142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543 россии</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россия</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NOUN</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Animacy=Inan|Case=Loc|Gender=Fem|Number=Sing</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09"/>
                  </a:ext>
                </a:extLst>
              </a:tr>
              <a:tr h="447040">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436 является</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являться</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VERB</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Aspect=Imp|Mood=Ind|Number=Sing|Person=3|Tense=Pres|VerbForm=Fin|Voice=Act</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0"/>
                  </a:ext>
                </a:extLst>
              </a:tr>
              <a:tr h="37142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416 случае</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случай</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NOUN</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Animacy=Inan|Case=Loc|Gender=Masc|Number=Sing</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11"/>
                  </a:ext>
                </a:extLst>
              </a:tr>
              <a:tr h="37142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411 людей</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человек</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NOUN</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Animacy=Anim|Case=Gen|Gender=Masc|Number=Plur</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2"/>
                  </a:ext>
                </a:extLst>
              </a:tr>
              <a:tr h="37142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403 страны</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страна</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NOUN</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Animacy=Inan|Case=Gen|Gender=Fem|Number=Sing</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2D8"/>
                    </a:solidFill>
                  </a:tcPr>
                </a:tc>
                <a:extLst>
                  <a:ext uri="{0D108BD9-81ED-4DB2-BD59-A6C34878D82A}">
                    <a16:rowId xmlns:a16="http://schemas.microsoft.com/office/drawing/2014/main" val="10013"/>
                  </a:ext>
                </a:extLst>
              </a:tr>
              <a:tr h="371424">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    400 жизни</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жизнь</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a:ln>
                            <a:noFill/>
                          </a:ln>
                          <a:solidFill>
                            <a:srgbClr val="000000"/>
                          </a:solidFill>
                          <a:effectLst/>
                          <a:latin typeface="Calibri" charset="0"/>
                          <a:ea typeface="ＭＳ Ｐゴシック" charset="-128"/>
                        </a:rPr>
                        <a:t>NOUN</a:t>
                      </a:r>
                      <a:endParaRPr kumimoji="0" lang="en-GB" altLang="x-none" sz="1500" b="0" i="0" u="none" strike="noStrike" cap="none" normalizeH="0" baseline="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tc>
                  <a:txBody>
                    <a:bodyPr/>
                    <a:lstStyle>
                      <a:lvl1pPr>
                        <a:spcBef>
                          <a:spcPct val="20000"/>
                        </a:spcBef>
                        <a:buFont typeface="Arial" charset="0"/>
                        <a:defRPr sz="1600">
                          <a:solidFill>
                            <a:schemeClr val="tx1"/>
                          </a:solidFill>
                          <a:latin typeface="Open Sans Light" charset="0"/>
                          <a:ea typeface="ＭＳ Ｐゴシック" charset="-128"/>
                          <a:cs typeface="Open Sans Light" charset="0"/>
                        </a:defRPr>
                      </a:lvl1pPr>
                      <a:lvl2pPr marL="742950" indent="-285750">
                        <a:spcBef>
                          <a:spcPct val="20000"/>
                        </a:spcBef>
                        <a:buFont typeface="Arial" charset="0"/>
                        <a:defRPr sz="1600">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defRPr sz="12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defRPr sz="12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defRPr sz="12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defRPr sz="1200">
                          <a:solidFill>
                            <a:schemeClr val="tx1"/>
                          </a:solidFill>
                          <a:latin typeface="Open Sans Light" charset="0"/>
                          <a:ea typeface="ＭＳ Ｐゴシック" charset="-128"/>
                          <a:cs typeface="Open Sans Light"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1500" b="0" i="0" u="none" strike="noStrike" cap="none" normalizeH="0" baseline="0" dirty="0">
                          <a:ln>
                            <a:noFill/>
                          </a:ln>
                          <a:solidFill>
                            <a:srgbClr val="000000"/>
                          </a:solidFill>
                          <a:effectLst/>
                          <a:latin typeface="Calibri" charset="0"/>
                          <a:ea typeface="ＭＳ Ｐゴシック" charset="-128"/>
                        </a:rPr>
                        <a:t>Animacy=</a:t>
                      </a:r>
                      <a:r>
                        <a:rPr kumimoji="0" lang="en-US" altLang="x-none" sz="1500" b="0" i="0" u="none" strike="noStrike" cap="none" normalizeH="0" baseline="0" dirty="0" err="1">
                          <a:ln>
                            <a:noFill/>
                          </a:ln>
                          <a:solidFill>
                            <a:srgbClr val="000000"/>
                          </a:solidFill>
                          <a:effectLst/>
                          <a:latin typeface="Calibri" charset="0"/>
                          <a:ea typeface="ＭＳ Ｐゴシック" charset="-128"/>
                        </a:rPr>
                        <a:t>Inan|Case</a:t>
                      </a:r>
                      <a:r>
                        <a:rPr kumimoji="0" lang="en-US" altLang="x-none" sz="1500" b="0" i="0" u="none" strike="noStrike" cap="none" normalizeH="0" baseline="0" dirty="0">
                          <a:ln>
                            <a:noFill/>
                          </a:ln>
                          <a:solidFill>
                            <a:srgbClr val="000000"/>
                          </a:solidFill>
                          <a:effectLst/>
                          <a:latin typeface="Calibri" charset="0"/>
                          <a:ea typeface="ＭＳ Ｐゴシック" charset="-128"/>
                        </a:rPr>
                        <a:t>=</a:t>
                      </a:r>
                      <a:r>
                        <a:rPr kumimoji="0" lang="en-US" altLang="x-none" sz="1500" b="0" i="0" u="none" strike="noStrike" cap="none" normalizeH="0" baseline="0" dirty="0" err="1">
                          <a:ln>
                            <a:noFill/>
                          </a:ln>
                          <a:solidFill>
                            <a:srgbClr val="000000"/>
                          </a:solidFill>
                          <a:effectLst/>
                          <a:latin typeface="Calibri" charset="0"/>
                          <a:ea typeface="ＭＳ Ｐゴシック" charset="-128"/>
                        </a:rPr>
                        <a:t>Gen|Gender</a:t>
                      </a:r>
                      <a:r>
                        <a:rPr kumimoji="0" lang="en-US" altLang="x-none" sz="1500" b="0" i="0" u="none" strike="noStrike" cap="none" normalizeH="0" baseline="0" dirty="0">
                          <a:ln>
                            <a:noFill/>
                          </a:ln>
                          <a:solidFill>
                            <a:srgbClr val="000000"/>
                          </a:solidFill>
                          <a:effectLst/>
                          <a:latin typeface="Calibri" charset="0"/>
                          <a:ea typeface="ＭＳ Ｐゴシック" charset="-128"/>
                        </a:rPr>
                        <a:t>=</a:t>
                      </a:r>
                      <a:r>
                        <a:rPr kumimoji="0" lang="en-US" altLang="x-none" sz="1500" b="0" i="0" u="none" strike="noStrike" cap="none" normalizeH="0" baseline="0" dirty="0" err="1">
                          <a:ln>
                            <a:noFill/>
                          </a:ln>
                          <a:solidFill>
                            <a:srgbClr val="000000"/>
                          </a:solidFill>
                          <a:effectLst/>
                          <a:latin typeface="Calibri" charset="0"/>
                          <a:ea typeface="ＭＳ Ｐゴシック" charset="-128"/>
                        </a:rPr>
                        <a:t>Fem|Number</a:t>
                      </a:r>
                      <a:r>
                        <a:rPr kumimoji="0" lang="en-US" altLang="x-none" sz="1500" b="0" i="0" u="none" strike="noStrike" cap="none" normalizeH="0" baseline="0" dirty="0">
                          <a:ln>
                            <a:noFill/>
                          </a:ln>
                          <a:solidFill>
                            <a:srgbClr val="000000"/>
                          </a:solidFill>
                          <a:effectLst/>
                          <a:latin typeface="Calibri" charset="0"/>
                          <a:ea typeface="ＭＳ Ｐゴシック" charset="-128"/>
                        </a:rPr>
                        <a:t>=Sing</a:t>
                      </a:r>
                      <a:endParaRPr kumimoji="0" lang="en-GB" altLang="x-none" sz="1500" b="0" i="0" u="none" strike="noStrike" cap="none" normalizeH="0" baseline="0" dirty="0">
                        <a:ln>
                          <a:noFill/>
                        </a:ln>
                        <a:solidFill>
                          <a:srgbClr val="000000"/>
                        </a:solidFill>
                        <a:effectLst/>
                        <a:latin typeface="Calibri"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C"/>
                    </a:solidFill>
                  </a:tcPr>
                </a:tc>
                <a:extLst>
                  <a:ext uri="{0D108BD9-81ED-4DB2-BD59-A6C34878D82A}">
                    <a16:rowId xmlns:a16="http://schemas.microsoft.com/office/drawing/2014/main" val="10014"/>
                  </a:ext>
                </a:extLst>
              </a:tr>
            </a:tbl>
          </a:graphicData>
        </a:graphic>
      </p:graphicFrame>
      <p:sp>
        <p:nvSpPr>
          <p:cNvPr id="50259" name="TextBox 4"/>
          <p:cNvSpPr txBox="1">
            <a:spLocks noChangeArrowheads="1"/>
          </p:cNvSpPr>
          <p:nvPr/>
        </p:nvSpPr>
        <p:spPr bwMode="auto">
          <a:xfrm>
            <a:off x="1611585" y="239714"/>
            <a:ext cx="9140496"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a:solidFill>
                  <a:schemeClr val="tx1"/>
                </a:solidFill>
                <a:latin typeface="Open Sans Light" charset="0"/>
                <a:ea typeface="ＭＳ Ｐゴシック" charset="-128"/>
                <a:cs typeface="Open Sans Light" charset="0"/>
              </a:defRPr>
            </a:lvl1pPr>
            <a:lvl2pPr marL="742950" indent="-285750">
              <a:spcBef>
                <a:spcPct val="20000"/>
              </a:spcBef>
              <a:buFont typeface="Arial" charset="0"/>
              <a:buChar char="–"/>
              <a:defRPr>
                <a:solidFill>
                  <a:schemeClr val="tx1"/>
                </a:solidFill>
                <a:latin typeface="Open Sans Light" charset="0"/>
                <a:ea typeface="ＭＳ Ｐゴシック" charset="-128"/>
                <a:cs typeface="Open Sans Light" charset="0"/>
              </a:defRPr>
            </a:lvl2pPr>
            <a:lvl3pPr marL="11430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3pPr>
            <a:lvl4pPr marL="16002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4pPr>
            <a:lvl5pPr marL="2057400" indent="-228600">
              <a:spcBef>
                <a:spcPct val="20000"/>
              </a:spcBef>
              <a:buFont typeface="Arial" charset="0"/>
              <a:buChar char="»"/>
              <a:defRPr sz="1400">
                <a:solidFill>
                  <a:schemeClr val="tx1"/>
                </a:solidFill>
                <a:latin typeface="Open Sans Light" charset="0"/>
                <a:ea typeface="ＭＳ Ｐゴシック" charset="-128"/>
                <a:cs typeface="Open Sans Light"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Open Sans Light" charset="0"/>
                <a:ea typeface="ＭＳ Ｐゴシック" charset="-128"/>
                <a:cs typeface="Open Sans Light" charset="0"/>
              </a:defRPr>
            </a:lvl9pPr>
          </a:lstStyle>
          <a:p>
            <a:pPr>
              <a:spcBef>
                <a:spcPct val="0"/>
              </a:spcBef>
              <a:buFontTx/>
              <a:buNone/>
            </a:pPr>
            <a:r>
              <a:rPr lang="en-US" altLang="en-US" sz="3733" b="1" dirty="0">
                <a:latin typeface="+mj-lt"/>
              </a:rPr>
              <a:t>Data for training and testing from </a:t>
            </a:r>
            <a:r>
              <a:rPr lang="en-US" altLang="en-US" sz="3733" b="1" dirty="0" err="1">
                <a:latin typeface="+mj-lt"/>
              </a:rPr>
              <a:t>SynTagRus</a:t>
            </a:r>
            <a:endParaRPr lang="en-US" altLang="en-US" sz="3733" b="1" dirty="0">
              <a:latin typeface="+mj-lt"/>
            </a:endParaRPr>
          </a:p>
        </p:txBody>
      </p:sp>
    </p:spTree>
    <p:extLst>
      <p:ext uri="{BB962C8B-B14F-4D97-AF65-F5344CB8AC3E}">
        <p14:creationId xmlns:p14="http://schemas.microsoft.com/office/powerpoint/2010/main" val="1172315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1"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081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1"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a:spLocks noChangeArrowheads="1"/>
          </p:cNvSpPr>
          <p:nvPr/>
        </p:nvSpPr>
        <p:spPr bwMode="auto">
          <a:xfrm>
            <a:off x="1966913" y="1357313"/>
            <a:ext cx="4322763" cy="2260600"/>
          </a:xfrm>
          <a:prstGeom prst="wedgeRoundRectCallout">
            <a:avLst>
              <a:gd name="adj1" fmla="val 67222"/>
              <a:gd name="adj2" fmla="val 26745"/>
              <a:gd name="adj3" fmla="val 16667"/>
            </a:avLst>
          </a:prstGeom>
          <a:solidFill>
            <a:srgbClr val="92D050"/>
          </a:solidFill>
          <a:ln w="76200">
            <a:solidFill>
              <a:srgbClr val="00B050"/>
            </a:solidFill>
            <a:miter lim="800000"/>
            <a:headEnd/>
            <a:tailEnd/>
          </a:ln>
          <a:effectLst>
            <a:outerShdw blurRad="40000" dist="23000" dir="5400000" rotWithShape="0">
              <a:srgbClr val="000000">
                <a:alpha val="34998"/>
              </a:srgbClr>
            </a:outerShdw>
          </a:effectLst>
        </p:spPr>
        <p:txBody>
          <a:bodyPr anchor="ctr"/>
          <a:lstStyle/>
          <a:p>
            <a:pPr algn="ctr">
              <a:defRPr/>
            </a:pPr>
            <a:r>
              <a:rPr lang="en-US" sz="3600" b="1" dirty="0"/>
              <a:t>So the model that gets the most input should be the most successful, right?</a:t>
            </a:r>
          </a:p>
        </p:txBody>
      </p:sp>
    </p:spTree>
    <p:extLst>
      <p:ext uri="{BB962C8B-B14F-4D97-AF65-F5344CB8AC3E}">
        <p14:creationId xmlns:p14="http://schemas.microsoft.com/office/powerpoint/2010/main" val="3506874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1"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p:cNvSpPr>
            <a:spLocks noChangeArrowheads="1"/>
          </p:cNvSpPr>
          <p:nvPr/>
        </p:nvSpPr>
        <p:spPr bwMode="auto">
          <a:xfrm>
            <a:off x="1966913" y="1357313"/>
            <a:ext cx="4322763" cy="2260600"/>
          </a:xfrm>
          <a:prstGeom prst="wedgeRoundRectCallout">
            <a:avLst>
              <a:gd name="adj1" fmla="val 67222"/>
              <a:gd name="adj2" fmla="val 26745"/>
              <a:gd name="adj3" fmla="val 16667"/>
            </a:avLst>
          </a:prstGeom>
          <a:solidFill>
            <a:srgbClr val="92D050"/>
          </a:solidFill>
          <a:ln w="76200">
            <a:solidFill>
              <a:srgbClr val="00B050"/>
            </a:solidFill>
            <a:miter lim="800000"/>
            <a:headEnd/>
            <a:tailEnd/>
          </a:ln>
          <a:effectLst>
            <a:outerShdw blurRad="40000" dist="23000" dir="5400000" rotWithShape="0">
              <a:srgbClr val="000000">
                <a:alpha val="34998"/>
              </a:srgbClr>
            </a:outerShdw>
          </a:effectLst>
        </p:spPr>
        <p:txBody>
          <a:bodyPr anchor="ctr"/>
          <a:lstStyle/>
          <a:p>
            <a:pPr algn="ctr">
              <a:defRPr/>
            </a:pPr>
            <a:r>
              <a:rPr lang="en-US" sz="3600" b="1" dirty="0"/>
              <a:t>So the model that gets the most input should be the most successful, right?</a:t>
            </a:r>
          </a:p>
        </p:txBody>
      </p:sp>
      <p:pic>
        <p:nvPicPr>
          <p:cNvPr id="4" name="Picture 2" descr="xcesss Bagg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600" y="1585913"/>
            <a:ext cx="2692400" cy="4064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a:spLocks noChangeArrowheads="1"/>
          </p:cNvSpPr>
          <p:nvPr/>
        </p:nvSpPr>
        <p:spPr bwMode="auto">
          <a:xfrm>
            <a:off x="8338207" y="0"/>
            <a:ext cx="2751195" cy="994979"/>
          </a:xfrm>
          <a:prstGeom prst="wedgeRoundRectCallout">
            <a:avLst>
              <a:gd name="adj1" fmla="val 34113"/>
              <a:gd name="adj2" fmla="val 130805"/>
              <a:gd name="adj3" fmla="val 16667"/>
            </a:avLst>
          </a:prstGeom>
          <a:solidFill>
            <a:srgbClr val="C36FFA"/>
          </a:solidFill>
          <a:ln w="76200">
            <a:solidFill>
              <a:srgbClr val="7030A0"/>
            </a:solidFill>
            <a:miter lim="800000"/>
            <a:headEnd/>
            <a:tailEnd/>
          </a:ln>
          <a:effectLst>
            <a:outerShdw blurRad="40000" dist="23000" dir="5400000" rotWithShape="0">
              <a:srgbClr val="000000">
                <a:alpha val="34998"/>
              </a:srgbClr>
            </a:outerShdw>
          </a:effectLst>
        </p:spPr>
        <p:txBody>
          <a:bodyPr anchor="ctr"/>
          <a:lstStyle/>
          <a:p>
            <a:pPr algn="ctr">
              <a:defRPr/>
            </a:pPr>
            <a:r>
              <a:rPr lang="en-US" sz="3600" b="1" dirty="0"/>
              <a:t>Maybe not</a:t>
            </a:r>
            <a:r>
              <a:rPr lang="mr-IN" sz="3600" b="1" dirty="0"/>
              <a:t>…</a:t>
            </a:r>
            <a:endParaRPr lang="en-US" sz="3600" b="1" dirty="0"/>
          </a:p>
        </p:txBody>
      </p:sp>
    </p:spTree>
    <p:extLst>
      <p:ext uri="{BB962C8B-B14F-4D97-AF65-F5344CB8AC3E}">
        <p14:creationId xmlns:p14="http://schemas.microsoft.com/office/powerpoint/2010/main" val="349222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9703C-7B86-AA40-AA3A-FF5B070D0A62}"/>
              </a:ext>
            </a:extLst>
          </p:cNvPr>
          <p:cNvSpPr>
            <a:spLocks noGrp="1"/>
          </p:cNvSpPr>
          <p:nvPr>
            <p:ph type="title"/>
          </p:nvPr>
        </p:nvSpPr>
        <p:spPr>
          <a:xfrm>
            <a:off x="-172995" y="365126"/>
            <a:ext cx="5144756" cy="1028767"/>
          </a:xfrm>
        </p:spPr>
        <p:txBody>
          <a:bodyPr>
            <a:normAutofit fontScale="90000"/>
          </a:bodyPr>
          <a:lstStyle/>
          <a:p>
            <a:pPr algn="ctr"/>
            <a:r>
              <a:rPr lang="nb-NO" sz="3200" b="1" dirty="0" err="1"/>
              <a:t>Members</a:t>
            </a:r>
            <a:r>
              <a:rPr lang="nb-NO" sz="3200" b="1" dirty="0"/>
              <a:t> </a:t>
            </a:r>
            <a:r>
              <a:rPr lang="nb-NO" sz="3200" b="1" dirty="0" err="1"/>
              <a:t>of</a:t>
            </a:r>
            <a:r>
              <a:rPr lang="nb-NO" sz="3200" b="1" dirty="0"/>
              <a:t> </a:t>
            </a:r>
            <a:r>
              <a:rPr lang="nb-NO" sz="3200" b="1" dirty="0" err="1"/>
              <a:t>the</a:t>
            </a:r>
            <a:r>
              <a:rPr lang="nb-NO" sz="3200" b="1" dirty="0"/>
              <a:t> </a:t>
            </a:r>
            <a:br>
              <a:rPr lang="nb-NO" sz="3200" b="1" dirty="0"/>
            </a:br>
            <a:r>
              <a:rPr lang="nb-NO" sz="3200" b="1" dirty="0" err="1"/>
              <a:t>SMARTool</a:t>
            </a:r>
            <a:r>
              <a:rPr lang="nb-NO" sz="3200" b="1" dirty="0"/>
              <a:t> and </a:t>
            </a:r>
            <a:br>
              <a:rPr lang="nb-NO" sz="3200" b="1" dirty="0"/>
            </a:br>
            <a:r>
              <a:rPr lang="nb-NO" sz="3200" b="1" dirty="0" err="1"/>
              <a:t>Constructicon</a:t>
            </a:r>
            <a:r>
              <a:rPr lang="nb-NO" sz="3200" b="1" dirty="0"/>
              <a:t> teams</a:t>
            </a:r>
          </a:p>
        </p:txBody>
      </p:sp>
      <p:pic>
        <p:nvPicPr>
          <p:cNvPr id="4" name="Picture 3">
            <a:extLst>
              <a:ext uri="{FF2B5EF4-FFF2-40B4-BE49-F238E27FC236}">
                <a16:creationId xmlns:a16="http://schemas.microsoft.com/office/drawing/2014/main" id="{499169FF-0E7C-9544-A0A1-D60CB3454FEC}"/>
              </a:ext>
            </a:extLst>
          </p:cNvPr>
          <p:cNvPicPr>
            <a:picLocks noChangeAspect="1"/>
          </p:cNvPicPr>
          <p:nvPr/>
        </p:nvPicPr>
        <p:blipFill rotWithShape="1">
          <a:blip r:embed="rId2"/>
          <a:srcRect l="7211" r="20155" b="22999"/>
          <a:stretch/>
        </p:blipFill>
        <p:spPr>
          <a:xfrm>
            <a:off x="1001413" y="1523987"/>
            <a:ext cx="942996" cy="1122308"/>
          </a:xfrm>
          <a:prstGeom prst="rect">
            <a:avLst/>
          </a:prstGeom>
        </p:spPr>
      </p:pic>
      <p:pic>
        <p:nvPicPr>
          <p:cNvPr id="5" name="Picture 4">
            <a:extLst>
              <a:ext uri="{FF2B5EF4-FFF2-40B4-BE49-F238E27FC236}">
                <a16:creationId xmlns:a16="http://schemas.microsoft.com/office/drawing/2014/main" id="{EAC7E168-458A-524D-9BDC-6AB346ACA91A}"/>
              </a:ext>
            </a:extLst>
          </p:cNvPr>
          <p:cNvPicPr>
            <a:picLocks noChangeAspect="1"/>
          </p:cNvPicPr>
          <p:nvPr/>
        </p:nvPicPr>
        <p:blipFill rotWithShape="1">
          <a:blip r:embed="rId3"/>
          <a:srcRect l="12840" t="-1" r="13712" b="833"/>
          <a:stretch/>
        </p:blipFill>
        <p:spPr>
          <a:xfrm>
            <a:off x="2198777" y="1495989"/>
            <a:ext cx="1170431" cy="1122008"/>
          </a:xfrm>
          <a:prstGeom prst="rect">
            <a:avLst/>
          </a:prstGeom>
        </p:spPr>
      </p:pic>
      <p:pic>
        <p:nvPicPr>
          <p:cNvPr id="6" name="Picture 5">
            <a:extLst>
              <a:ext uri="{FF2B5EF4-FFF2-40B4-BE49-F238E27FC236}">
                <a16:creationId xmlns:a16="http://schemas.microsoft.com/office/drawing/2014/main" id="{3ACA9BC9-34F4-B542-B76D-93C3FAC8CBE9}"/>
              </a:ext>
            </a:extLst>
          </p:cNvPr>
          <p:cNvPicPr>
            <a:picLocks noChangeAspect="1"/>
          </p:cNvPicPr>
          <p:nvPr/>
        </p:nvPicPr>
        <p:blipFill rotWithShape="1">
          <a:blip r:embed="rId4"/>
          <a:srcRect b="25439"/>
          <a:stretch/>
        </p:blipFill>
        <p:spPr>
          <a:xfrm>
            <a:off x="3509092" y="3083899"/>
            <a:ext cx="1133341" cy="1122008"/>
          </a:xfrm>
          <a:prstGeom prst="rect">
            <a:avLst/>
          </a:prstGeom>
        </p:spPr>
      </p:pic>
      <p:pic>
        <p:nvPicPr>
          <p:cNvPr id="7" name="Picture 6">
            <a:extLst>
              <a:ext uri="{FF2B5EF4-FFF2-40B4-BE49-F238E27FC236}">
                <a16:creationId xmlns:a16="http://schemas.microsoft.com/office/drawing/2014/main" id="{E251A76B-0BB2-4B47-A3C6-439DA7FE9B1F}"/>
              </a:ext>
            </a:extLst>
          </p:cNvPr>
          <p:cNvPicPr>
            <a:picLocks noChangeAspect="1"/>
          </p:cNvPicPr>
          <p:nvPr/>
        </p:nvPicPr>
        <p:blipFill>
          <a:blip r:embed="rId5"/>
          <a:stretch>
            <a:fillRect/>
          </a:stretch>
        </p:blipFill>
        <p:spPr>
          <a:xfrm>
            <a:off x="4971760" y="1466345"/>
            <a:ext cx="902211" cy="1126641"/>
          </a:xfrm>
          <a:prstGeom prst="rect">
            <a:avLst/>
          </a:prstGeom>
        </p:spPr>
      </p:pic>
      <p:pic>
        <p:nvPicPr>
          <p:cNvPr id="8" name="Picture 7">
            <a:extLst>
              <a:ext uri="{FF2B5EF4-FFF2-40B4-BE49-F238E27FC236}">
                <a16:creationId xmlns:a16="http://schemas.microsoft.com/office/drawing/2014/main" id="{F80A3367-D406-DF44-82A3-09F85AAA6FD4}"/>
              </a:ext>
            </a:extLst>
          </p:cNvPr>
          <p:cNvPicPr>
            <a:picLocks noChangeAspect="1"/>
          </p:cNvPicPr>
          <p:nvPr/>
        </p:nvPicPr>
        <p:blipFill rotWithShape="1">
          <a:blip r:embed="rId6"/>
          <a:srcRect l="9567" r="4326" b="8684"/>
          <a:stretch/>
        </p:blipFill>
        <p:spPr>
          <a:xfrm>
            <a:off x="3579241" y="1518797"/>
            <a:ext cx="1063193" cy="1127499"/>
          </a:xfrm>
          <a:prstGeom prst="rect">
            <a:avLst/>
          </a:prstGeom>
        </p:spPr>
      </p:pic>
      <p:pic>
        <p:nvPicPr>
          <p:cNvPr id="9" name="Picture 8">
            <a:extLst>
              <a:ext uri="{FF2B5EF4-FFF2-40B4-BE49-F238E27FC236}">
                <a16:creationId xmlns:a16="http://schemas.microsoft.com/office/drawing/2014/main" id="{BAEE5AB8-3C2C-7345-B9D3-D8BB9292F0EE}"/>
              </a:ext>
            </a:extLst>
          </p:cNvPr>
          <p:cNvPicPr>
            <a:picLocks noChangeAspect="1"/>
          </p:cNvPicPr>
          <p:nvPr/>
        </p:nvPicPr>
        <p:blipFill rotWithShape="1">
          <a:blip r:embed="rId7"/>
          <a:srcRect l="7805" r="11281"/>
          <a:stretch/>
        </p:blipFill>
        <p:spPr>
          <a:xfrm>
            <a:off x="938129" y="4866538"/>
            <a:ext cx="967657" cy="1195917"/>
          </a:xfrm>
          <a:prstGeom prst="rect">
            <a:avLst/>
          </a:prstGeom>
        </p:spPr>
      </p:pic>
      <p:pic>
        <p:nvPicPr>
          <p:cNvPr id="10" name="Picture 9">
            <a:extLst>
              <a:ext uri="{FF2B5EF4-FFF2-40B4-BE49-F238E27FC236}">
                <a16:creationId xmlns:a16="http://schemas.microsoft.com/office/drawing/2014/main" id="{4C5A46F2-ECF1-5644-888D-6096B36525DB}"/>
              </a:ext>
            </a:extLst>
          </p:cNvPr>
          <p:cNvPicPr>
            <a:picLocks noChangeAspect="1"/>
          </p:cNvPicPr>
          <p:nvPr/>
        </p:nvPicPr>
        <p:blipFill rotWithShape="1">
          <a:blip r:embed="rId8"/>
          <a:srcRect l="7398" t="1471" r="10642" b="3300"/>
          <a:stretch/>
        </p:blipFill>
        <p:spPr>
          <a:xfrm>
            <a:off x="2319137" y="4862025"/>
            <a:ext cx="970392" cy="1127499"/>
          </a:xfrm>
          <a:prstGeom prst="rect">
            <a:avLst/>
          </a:prstGeom>
        </p:spPr>
      </p:pic>
      <p:pic>
        <p:nvPicPr>
          <p:cNvPr id="12" name="Picture 11">
            <a:extLst>
              <a:ext uri="{FF2B5EF4-FFF2-40B4-BE49-F238E27FC236}">
                <a16:creationId xmlns:a16="http://schemas.microsoft.com/office/drawing/2014/main" id="{72261DC6-2D36-8A4A-A260-4E6CBBA42D14}"/>
              </a:ext>
            </a:extLst>
          </p:cNvPr>
          <p:cNvPicPr>
            <a:picLocks noChangeAspect="1"/>
          </p:cNvPicPr>
          <p:nvPr/>
        </p:nvPicPr>
        <p:blipFill rotWithShape="1">
          <a:blip r:embed="rId9"/>
          <a:srcRect l="7516" t="3872" r="11401" b="3445"/>
          <a:stretch/>
        </p:blipFill>
        <p:spPr>
          <a:xfrm>
            <a:off x="910551" y="3070832"/>
            <a:ext cx="1115528" cy="1195917"/>
          </a:xfrm>
          <a:prstGeom prst="rect">
            <a:avLst/>
          </a:prstGeom>
        </p:spPr>
      </p:pic>
      <p:sp>
        <p:nvSpPr>
          <p:cNvPr id="14" name="TextBox 13">
            <a:extLst>
              <a:ext uri="{FF2B5EF4-FFF2-40B4-BE49-F238E27FC236}">
                <a16:creationId xmlns:a16="http://schemas.microsoft.com/office/drawing/2014/main" id="{5F98B177-F012-7244-A04E-7597D7A43155}"/>
              </a:ext>
            </a:extLst>
          </p:cNvPr>
          <p:cNvSpPr txBox="1"/>
          <p:nvPr/>
        </p:nvSpPr>
        <p:spPr>
          <a:xfrm>
            <a:off x="806509" y="2716558"/>
            <a:ext cx="1392267" cy="338554"/>
          </a:xfrm>
          <a:prstGeom prst="rect">
            <a:avLst/>
          </a:prstGeom>
          <a:noFill/>
        </p:spPr>
        <p:txBody>
          <a:bodyPr wrap="square" rtlCol="0">
            <a:spAutoFit/>
          </a:bodyPr>
          <a:lstStyle/>
          <a:p>
            <a:pPr algn="ctr"/>
            <a:r>
              <a:rPr lang="nb-NO" sz="1600" dirty="0"/>
              <a:t>Radovan Bast</a:t>
            </a:r>
          </a:p>
        </p:txBody>
      </p:sp>
      <p:sp>
        <p:nvSpPr>
          <p:cNvPr id="15" name="TextBox 14">
            <a:extLst>
              <a:ext uri="{FF2B5EF4-FFF2-40B4-BE49-F238E27FC236}">
                <a16:creationId xmlns:a16="http://schemas.microsoft.com/office/drawing/2014/main" id="{15B70A71-CBDD-2E43-AB22-94D313EDC6A0}"/>
              </a:ext>
            </a:extLst>
          </p:cNvPr>
          <p:cNvSpPr txBox="1"/>
          <p:nvPr/>
        </p:nvSpPr>
        <p:spPr>
          <a:xfrm>
            <a:off x="2087857" y="2716558"/>
            <a:ext cx="1392267" cy="338554"/>
          </a:xfrm>
          <a:prstGeom prst="rect">
            <a:avLst/>
          </a:prstGeom>
          <a:noFill/>
        </p:spPr>
        <p:txBody>
          <a:bodyPr wrap="square" rtlCol="0">
            <a:spAutoFit/>
          </a:bodyPr>
          <a:lstStyle/>
          <a:p>
            <a:pPr algn="ctr"/>
            <a:r>
              <a:rPr lang="nb-NO" sz="1600" dirty="0"/>
              <a:t>Tore Nesset</a:t>
            </a:r>
          </a:p>
        </p:txBody>
      </p:sp>
      <p:sp>
        <p:nvSpPr>
          <p:cNvPr id="16" name="TextBox 15">
            <a:extLst>
              <a:ext uri="{FF2B5EF4-FFF2-40B4-BE49-F238E27FC236}">
                <a16:creationId xmlns:a16="http://schemas.microsoft.com/office/drawing/2014/main" id="{12333EE4-E6B7-4243-AB48-6B1050E5026E}"/>
              </a:ext>
            </a:extLst>
          </p:cNvPr>
          <p:cNvSpPr txBox="1"/>
          <p:nvPr/>
        </p:nvSpPr>
        <p:spPr>
          <a:xfrm>
            <a:off x="3501145" y="4229305"/>
            <a:ext cx="970392" cy="584775"/>
          </a:xfrm>
          <a:prstGeom prst="rect">
            <a:avLst/>
          </a:prstGeom>
          <a:noFill/>
        </p:spPr>
        <p:txBody>
          <a:bodyPr wrap="square" rtlCol="0">
            <a:spAutoFit/>
          </a:bodyPr>
          <a:lstStyle/>
          <a:p>
            <a:pPr algn="ctr"/>
            <a:r>
              <a:rPr lang="nb-NO" sz="1600" dirty="0"/>
              <a:t>Svetlana </a:t>
            </a:r>
            <a:r>
              <a:rPr lang="nb-NO" sz="1600" dirty="0" err="1"/>
              <a:t>Sokolova</a:t>
            </a:r>
            <a:endParaRPr lang="nb-NO" sz="1600" dirty="0"/>
          </a:p>
        </p:txBody>
      </p:sp>
      <p:sp>
        <p:nvSpPr>
          <p:cNvPr id="17" name="TextBox 16">
            <a:extLst>
              <a:ext uri="{FF2B5EF4-FFF2-40B4-BE49-F238E27FC236}">
                <a16:creationId xmlns:a16="http://schemas.microsoft.com/office/drawing/2014/main" id="{1279DB75-1C38-2345-B56D-31CF7BF0457D}"/>
              </a:ext>
            </a:extLst>
          </p:cNvPr>
          <p:cNvSpPr txBox="1"/>
          <p:nvPr/>
        </p:nvSpPr>
        <p:spPr>
          <a:xfrm>
            <a:off x="4642433" y="2716558"/>
            <a:ext cx="1716348" cy="338554"/>
          </a:xfrm>
          <a:prstGeom prst="rect">
            <a:avLst/>
          </a:prstGeom>
          <a:noFill/>
        </p:spPr>
        <p:txBody>
          <a:bodyPr wrap="square" rtlCol="0">
            <a:spAutoFit/>
          </a:bodyPr>
          <a:lstStyle/>
          <a:p>
            <a:pPr algn="ctr"/>
            <a:r>
              <a:rPr lang="nb-NO" sz="1600" dirty="0"/>
              <a:t>Mikhail </a:t>
            </a:r>
            <a:r>
              <a:rPr lang="nb-NO" sz="1600" dirty="0" err="1"/>
              <a:t>Kopotev</a:t>
            </a:r>
            <a:endParaRPr lang="nb-NO" sz="1600" dirty="0"/>
          </a:p>
        </p:txBody>
      </p:sp>
      <p:sp>
        <p:nvSpPr>
          <p:cNvPr id="18" name="TextBox 17">
            <a:extLst>
              <a:ext uri="{FF2B5EF4-FFF2-40B4-BE49-F238E27FC236}">
                <a16:creationId xmlns:a16="http://schemas.microsoft.com/office/drawing/2014/main" id="{CF0F4914-A1FC-8B48-943E-45ACA20AE991}"/>
              </a:ext>
            </a:extLst>
          </p:cNvPr>
          <p:cNvSpPr txBox="1"/>
          <p:nvPr/>
        </p:nvSpPr>
        <p:spPr>
          <a:xfrm>
            <a:off x="3341053" y="2718749"/>
            <a:ext cx="1392267" cy="338554"/>
          </a:xfrm>
          <a:prstGeom prst="rect">
            <a:avLst/>
          </a:prstGeom>
          <a:noFill/>
        </p:spPr>
        <p:txBody>
          <a:bodyPr wrap="square" rtlCol="0">
            <a:spAutoFit/>
          </a:bodyPr>
          <a:lstStyle/>
          <a:p>
            <a:pPr algn="ctr"/>
            <a:r>
              <a:rPr lang="nb-NO" sz="1600" dirty="0"/>
              <a:t>Francis </a:t>
            </a:r>
            <a:r>
              <a:rPr lang="nb-NO" sz="1600" dirty="0" err="1"/>
              <a:t>Tyers</a:t>
            </a:r>
            <a:endParaRPr lang="nb-NO" sz="1600" dirty="0"/>
          </a:p>
        </p:txBody>
      </p:sp>
      <p:sp>
        <p:nvSpPr>
          <p:cNvPr id="19" name="TextBox 18">
            <a:extLst>
              <a:ext uri="{FF2B5EF4-FFF2-40B4-BE49-F238E27FC236}">
                <a16:creationId xmlns:a16="http://schemas.microsoft.com/office/drawing/2014/main" id="{9D653728-9BD4-7E43-A15D-E756BEFF8D80}"/>
              </a:ext>
            </a:extLst>
          </p:cNvPr>
          <p:cNvSpPr txBox="1"/>
          <p:nvPr/>
        </p:nvSpPr>
        <p:spPr>
          <a:xfrm>
            <a:off x="428611" y="6036974"/>
            <a:ext cx="1726939" cy="584775"/>
          </a:xfrm>
          <a:prstGeom prst="rect">
            <a:avLst/>
          </a:prstGeom>
          <a:noFill/>
        </p:spPr>
        <p:txBody>
          <a:bodyPr wrap="square" rtlCol="0">
            <a:spAutoFit/>
          </a:bodyPr>
          <a:lstStyle/>
          <a:p>
            <a:pPr algn="ctr"/>
            <a:r>
              <a:rPr lang="nb-NO" sz="1600" dirty="0"/>
              <a:t>Ekaterina </a:t>
            </a:r>
            <a:r>
              <a:rPr lang="nb-NO" sz="1600" dirty="0" err="1"/>
              <a:t>Rakhilina</a:t>
            </a:r>
            <a:endParaRPr lang="nb-NO" sz="1600" dirty="0"/>
          </a:p>
        </p:txBody>
      </p:sp>
      <p:sp>
        <p:nvSpPr>
          <p:cNvPr id="20" name="TextBox 19">
            <a:extLst>
              <a:ext uri="{FF2B5EF4-FFF2-40B4-BE49-F238E27FC236}">
                <a16:creationId xmlns:a16="http://schemas.microsoft.com/office/drawing/2014/main" id="{A18FB95B-B6D7-DE40-A052-C6DE505C6567}"/>
              </a:ext>
            </a:extLst>
          </p:cNvPr>
          <p:cNvSpPr txBox="1"/>
          <p:nvPr/>
        </p:nvSpPr>
        <p:spPr>
          <a:xfrm>
            <a:off x="2127412" y="6054490"/>
            <a:ext cx="1348056" cy="584775"/>
          </a:xfrm>
          <a:prstGeom prst="rect">
            <a:avLst/>
          </a:prstGeom>
          <a:noFill/>
        </p:spPr>
        <p:txBody>
          <a:bodyPr wrap="square" rtlCol="0">
            <a:spAutoFit/>
          </a:bodyPr>
          <a:lstStyle/>
          <a:p>
            <a:pPr algn="ctr"/>
            <a:r>
              <a:rPr lang="nb-NO" sz="1600" dirty="0"/>
              <a:t>Olga </a:t>
            </a:r>
          </a:p>
          <a:p>
            <a:pPr algn="ctr"/>
            <a:r>
              <a:rPr lang="nb-NO" sz="1600" dirty="0" err="1"/>
              <a:t>Lyashevskaya</a:t>
            </a:r>
            <a:endParaRPr lang="nb-NO" sz="1600" dirty="0"/>
          </a:p>
        </p:txBody>
      </p:sp>
      <p:sp>
        <p:nvSpPr>
          <p:cNvPr id="21" name="TextBox 20">
            <a:extLst>
              <a:ext uri="{FF2B5EF4-FFF2-40B4-BE49-F238E27FC236}">
                <a16:creationId xmlns:a16="http://schemas.microsoft.com/office/drawing/2014/main" id="{CCF5AFAA-3888-1B48-9BDD-527BABC3F466}"/>
              </a:ext>
            </a:extLst>
          </p:cNvPr>
          <p:cNvSpPr txBox="1"/>
          <p:nvPr/>
        </p:nvSpPr>
        <p:spPr>
          <a:xfrm>
            <a:off x="875759" y="4225547"/>
            <a:ext cx="1115528" cy="584775"/>
          </a:xfrm>
          <a:prstGeom prst="rect">
            <a:avLst/>
          </a:prstGeom>
          <a:noFill/>
        </p:spPr>
        <p:txBody>
          <a:bodyPr wrap="square" rtlCol="0">
            <a:spAutoFit/>
          </a:bodyPr>
          <a:lstStyle/>
          <a:p>
            <a:pPr algn="ctr"/>
            <a:r>
              <a:rPr lang="nb-NO" sz="1600" dirty="0"/>
              <a:t>Valentina </a:t>
            </a:r>
          </a:p>
          <a:p>
            <a:pPr algn="ctr"/>
            <a:r>
              <a:rPr lang="nb-NO" sz="1600" dirty="0" err="1"/>
              <a:t>Zhukova</a:t>
            </a:r>
            <a:endParaRPr lang="nb-NO" sz="1600" dirty="0"/>
          </a:p>
        </p:txBody>
      </p:sp>
      <p:sp>
        <p:nvSpPr>
          <p:cNvPr id="22" name="TextBox 21">
            <a:extLst>
              <a:ext uri="{FF2B5EF4-FFF2-40B4-BE49-F238E27FC236}">
                <a16:creationId xmlns:a16="http://schemas.microsoft.com/office/drawing/2014/main" id="{F0989F08-D408-8942-B90B-F57F1945489E}"/>
              </a:ext>
            </a:extLst>
          </p:cNvPr>
          <p:cNvSpPr txBox="1"/>
          <p:nvPr/>
        </p:nvSpPr>
        <p:spPr>
          <a:xfrm>
            <a:off x="3401735" y="6037758"/>
            <a:ext cx="1348056" cy="584775"/>
          </a:xfrm>
          <a:prstGeom prst="rect">
            <a:avLst/>
          </a:prstGeom>
          <a:noFill/>
        </p:spPr>
        <p:txBody>
          <a:bodyPr wrap="square" rtlCol="0">
            <a:spAutoFit/>
          </a:bodyPr>
          <a:lstStyle/>
          <a:p>
            <a:pPr algn="ctr"/>
            <a:r>
              <a:rPr lang="nb-NO" sz="1600" dirty="0"/>
              <a:t>James </a:t>
            </a:r>
          </a:p>
          <a:p>
            <a:pPr algn="ctr"/>
            <a:r>
              <a:rPr lang="nb-NO" sz="1600" dirty="0"/>
              <a:t>McDonald</a:t>
            </a:r>
          </a:p>
        </p:txBody>
      </p:sp>
      <p:sp>
        <p:nvSpPr>
          <p:cNvPr id="23" name="TextBox 22">
            <a:extLst>
              <a:ext uri="{FF2B5EF4-FFF2-40B4-BE49-F238E27FC236}">
                <a16:creationId xmlns:a16="http://schemas.microsoft.com/office/drawing/2014/main" id="{2BEFE3B8-C06E-D54C-A69D-C2B70FBECB22}"/>
              </a:ext>
            </a:extLst>
          </p:cNvPr>
          <p:cNvSpPr txBox="1"/>
          <p:nvPr/>
        </p:nvSpPr>
        <p:spPr>
          <a:xfrm>
            <a:off x="4776588" y="4234421"/>
            <a:ext cx="1152435" cy="584775"/>
          </a:xfrm>
          <a:prstGeom prst="rect">
            <a:avLst/>
          </a:prstGeom>
          <a:noFill/>
        </p:spPr>
        <p:txBody>
          <a:bodyPr wrap="square" rtlCol="0">
            <a:spAutoFit/>
          </a:bodyPr>
          <a:lstStyle/>
          <a:p>
            <a:pPr algn="ctr"/>
            <a:r>
              <a:rPr lang="nb-NO" sz="1600" dirty="0" err="1"/>
              <a:t>Evgeniia</a:t>
            </a:r>
            <a:r>
              <a:rPr lang="nb-NO" sz="1600" dirty="0"/>
              <a:t> </a:t>
            </a:r>
            <a:r>
              <a:rPr lang="nb-NO" sz="1600" dirty="0" err="1"/>
              <a:t>Sudarikova</a:t>
            </a:r>
            <a:endParaRPr lang="nb-NO" sz="1600" dirty="0"/>
          </a:p>
        </p:txBody>
      </p:sp>
      <p:pic>
        <p:nvPicPr>
          <p:cNvPr id="11" name="Picture 10">
            <a:extLst>
              <a:ext uri="{FF2B5EF4-FFF2-40B4-BE49-F238E27FC236}">
                <a16:creationId xmlns:a16="http://schemas.microsoft.com/office/drawing/2014/main" id="{B641F46B-DE72-E443-A101-AD4B9F7BB3ED}"/>
              </a:ext>
            </a:extLst>
          </p:cNvPr>
          <p:cNvPicPr>
            <a:picLocks noChangeAspect="1"/>
          </p:cNvPicPr>
          <p:nvPr/>
        </p:nvPicPr>
        <p:blipFill rotWithShape="1">
          <a:blip r:embed="rId10"/>
          <a:srcRect l="36105" t="42028" r="35943" b="17439"/>
          <a:stretch/>
        </p:blipFill>
        <p:spPr>
          <a:xfrm rot="10800000">
            <a:off x="4836966" y="3067897"/>
            <a:ext cx="1031681" cy="1122011"/>
          </a:xfrm>
          <a:prstGeom prst="rect">
            <a:avLst/>
          </a:prstGeom>
        </p:spPr>
      </p:pic>
      <p:pic>
        <p:nvPicPr>
          <p:cNvPr id="3" name="Picture 2">
            <a:extLst>
              <a:ext uri="{FF2B5EF4-FFF2-40B4-BE49-F238E27FC236}">
                <a16:creationId xmlns:a16="http://schemas.microsoft.com/office/drawing/2014/main" id="{4CCEAD6D-CB8D-174C-BED9-0256184925F2}"/>
              </a:ext>
            </a:extLst>
          </p:cNvPr>
          <p:cNvPicPr>
            <a:picLocks noChangeAspect="1"/>
          </p:cNvPicPr>
          <p:nvPr/>
        </p:nvPicPr>
        <p:blipFill rotWithShape="1">
          <a:blip r:embed="rId11"/>
          <a:srcRect l="29386" t="24652" r="8989" b="5621"/>
          <a:stretch/>
        </p:blipFill>
        <p:spPr>
          <a:xfrm>
            <a:off x="3654806" y="4855520"/>
            <a:ext cx="997215" cy="1195917"/>
          </a:xfrm>
          <a:prstGeom prst="rect">
            <a:avLst/>
          </a:prstGeom>
        </p:spPr>
      </p:pic>
      <p:pic>
        <p:nvPicPr>
          <p:cNvPr id="1026" name="Picture 2" descr="Елизавета Андреевна - репетитор по английскому языку и немецкому языку">
            <a:extLst>
              <a:ext uri="{FF2B5EF4-FFF2-40B4-BE49-F238E27FC236}">
                <a16:creationId xmlns:a16="http://schemas.microsoft.com/office/drawing/2014/main" id="{2EB67F7E-40DC-3F4A-A907-E8FB6DBE85E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5295"/>
          <a:stretch/>
        </p:blipFill>
        <p:spPr bwMode="auto">
          <a:xfrm>
            <a:off x="2317346" y="3070834"/>
            <a:ext cx="997215" cy="120023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EE6DDE1-D409-1645-BBD7-BCAA89F2633C}"/>
              </a:ext>
            </a:extLst>
          </p:cNvPr>
          <p:cNvSpPr txBox="1"/>
          <p:nvPr/>
        </p:nvSpPr>
        <p:spPr>
          <a:xfrm>
            <a:off x="2239707" y="4225545"/>
            <a:ext cx="1101347" cy="584775"/>
          </a:xfrm>
          <a:prstGeom prst="rect">
            <a:avLst/>
          </a:prstGeom>
          <a:noFill/>
        </p:spPr>
        <p:txBody>
          <a:bodyPr wrap="square" rtlCol="0">
            <a:spAutoFit/>
          </a:bodyPr>
          <a:lstStyle/>
          <a:p>
            <a:pPr algn="ctr"/>
            <a:r>
              <a:rPr lang="nb-NO" sz="1600" dirty="0" err="1"/>
              <a:t>Elizaveta</a:t>
            </a:r>
            <a:endParaRPr lang="nb-NO" sz="1600" dirty="0"/>
          </a:p>
          <a:p>
            <a:pPr algn="ctr"/>
            <a:r>
              <a:rPr lang="nb-NO" sz="1600" dirty="0" err="1"/>
              <a:t>Kibisova</a:t>
            </a:r>
            <a:endParaRPr lang="ru-RU" sz="1600" dirty="0"/>
          </a:p>
        </p:txBody>
      </p:sp>
      <p:sp>
        <p:nvSpPr>
          <p:cNvPr id="25" name="Title 1">
            <a:extLst>
              <a:ext uri="{FF2B5EF4-FFF2-40B4-BE49-F238E27FC236}">
                <a16:creationId xmlns:a16="http://schemas.microsoft.com/office/drawing/2014/main" id="{99478EDA-C9F7-DC47-B3BB-9E46B9132CB4}"/>
              </a:ext>
            </a:extLst>
          </p:cNvPr>
          <p:cNvSpPr txBox="1">
            <a:spLocks/>
          </p:cNvSpPr>
          <p:nvPr/>
        </p:nvSpPr>
        <p:spPr>
          <a:xfrm>
            <a:off x="6822834" y="365126"/>
            <a:ext cx="4530969" cy="1028767"/>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b="1" dirty="0" err="1"/>
              <a:t>Financing</a:t>
            </a:r>
            <a:r>
              <a:rPr lang="nb-NO" b="1" dirty="0"/>
              <a:t> and </a:t>
            </a:r>
            <a:r>
              <a:rPr lang="nb-NO" b="1" dirty="0" err="1"/>
              <a:t>collaboration</a:t>
            </a:r>
            <a:endParaRPr lang="nb-NO" b="1" dirty="0"/>
          </a:p>
        </p:txBody>
      </p:sp>
      <p:pic>
        <p:nvPicPr>
          <p:cNvPr id="26" name="Picture 25">
            <a:extLst>
              <a:ext uri="{FF2B5EF4-FFF2-40B4-BE49-F238E27FC236}">
                <a16:creationId xmlns:a16="http://schemas.microsoft.com/office/drawing/2014/main" id="{78AF1F98-5873-794B-B22E-B42504C2C1E3}"/>
              </a:ext>
            </a:extLst>
          </p:cNvPr>
          <p:cNvPicPr>
            <a:picLocks noChangeAspect="1"/>
          </p:cNvPicPr>
          <p:nvPr/>
        </p:nvPicPr>
        <p:blipFill>
          <a:blip r:embed="rId13"/>
          <a:stretch>
            <a:fillRect/>
          </a:stretch>
        </p:blipFill>
        <p:spPr>
          <a:xfrm>
            <a:off x="6822834" y="5594740"/>
            <a:ext cx="2780303" cy="935429"/>
          </a:xfrm>
          <a:prstGeom prst="rect">
            <a:avLst/>
          </a:prstGeom>
        </p:spPr>
      </p:pic>
      <p:pic>
        <p:nvPicPr>
          <p:cNvPr id="27" name="Picture 26">
            <a:extLst>
              <a:ext uri="{FF2B5EF4-FFF2-40B4-BE49-F238E27FC236}">
                <a16:creationId xmlns:a16="http://schemas.microsoft.com/office/drawing/2014/main" id="{B5AEF9A0-93D7-7C46-BB20-2ACEC95095CF}"/>
              </a:ext>
            </a:extLst>
          </p:cNvPr>
          <p:cNvPicPr>
            <a:picLocks noChangeAspect="1"/>
          </p:cNvPicPr>
          <p:nvPr/>
        </p:nvPicPr>
        <p:blipFill>
          <a:blip r:embed="rId14"/>
          <a:stretch>
            <a:fillRect/>
          </a:stretch>
        </p:blipFill>
        <p:spPr>
          <a:xfrm>
            <a:off x="10139093" y="5448131"/>
            <a:ext cx="1214711" cy="1206612"/>
          </a:xfrm>
          <a:prstGeom prst="rect">
            <a:avLst/>
          </a:prstGeom>
        </p:spPr>
      </p:pic>
      <p:pic>
        <p:nvPicPr>
          <p:cNvPr id="28" name="Picture 3" descr="clear3large.png">
            <a:extLst>
              <a:ext uri="{FF2B5EF4-FFF2-40B4-BE49-F238E27FC236}">
                <a16:creationId xmlns:a16="http://schemas.microsoft.com/office/drawing/2014/main" id="{BCACA9CA-F3CB-1544-A45E-A9457AD503E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872536" y="4404770"/>
            <a:ext cx="3383739" cy="102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a:extLst>
              <a:ext uri="{FF2B5EF4-FFF2-40B4-BE49-F238E27FC236}">
                <a16:creationId xmlns:a16="http://schemas.microsoft.com/office/drawing/2014/main" id="{78842111-7754-2540-B613-CB3AD06BF645}"/>
              </a:ext>
            </a:extLst>
          </p:cNvPr>
          <p:cNvSpPr txBox="1">
            <a:spLocks/>
          </p:cNvSpPr>
          <p:nvPr/>
        </p:nvSpPr>
        <p:spPr>
          <a:xfrm>
            <a:off x="6531479" y="1416249"/>
            <a:ext cx="5314779" cy="3087513"/>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r>
              <a:rPr lang="nb-NO" b="1" dirty="0" err="1"/>
              <a:t>Financed</a:t>
            </a:r>
            <a:r>
              <a:rPr lang="nb-NO" b="1" dirty="0"/>
              <a:t> by </a:t>
            </a:r>
            <a:r>
              <a:rPr lang="nb-NO" b="1" dirty="0" err="1"/>
              <a:t>the</a:t>
            </a:r>
            <a:r>
              <a:rPr lang="nb-NO" b="1" dirty="0"/>
              <a:t> Norwegian </a:t>
            </a:r>
            <a:r>
              <a:rPr lang="nb-NO" b="1" dirty="0" err="1"/>
              <a:t>Agency</a:t>
            </a:r>
            <a:r>
              <a:rPr lang="nb-NO" b="1" dirty="0"/>
              <a:t> for International Cooperation and </a:t>
            </a:r>
            <a:r>
              <a:rPr lang="nb-NO" b="1" dirty="0" err="1"/>
              <a:t>Quality</a:t>
            </a:r>
            <a:r>
              <a:rPr lang="nb-NO" b="1" dirty="0"/>
              <a:t> Enhancement in </a:t>
            </a:r>
            <a:r>
              <a:rPr lang="nb-NO" b="1" dirty="0" err="1"/>
              <a:t>Higher</a:t>
            </a:r>
            <a:r>
              <a:rPr lang="nb-NO" b="1" dirty="0"/>
              <a:t> </a:t>
            </a:r>
            <a:r>
              <a:rPr lang="nb-NO" b="1" dirty="0" err="1"/>
              <a:t>Education</a:t>
            </a:r>
            <a:r>
              <a:rPr lang="nb-NO" b="1" dirty="0"/>
              <a:t> as a </a:t>
            </a:r>
            <a:r>
              <a:rPr lang="nb-NO" b="1" dirty="0" err="1"/>
              <a:t>collaboration</a:t>
            </a:r>
            <a:r>
              <a:rPr lang="nb-NO" b="1" dirty="0"/>
              <a:t> </a:t>
            </a:r>
            <a:r>
              <a:rPr lang="nb-NO" b="1" dirty="0" err="1"/>
              <a:t>between</a:t>
            </a:r>
            <a:r>
              <a:rPr lang="nb-NO" b="1" dirty="0"/>
              <a:t> UiT </a:t>
            </a:r>
            <a:r>
              <a:rPr lang="nb-NO" b="1" dirty="0" err="1"/>
              <a:t>the</a:t>
            </a:r>
            <a:r>
              <a:rPr lang="nb-NO" b="1" dirty="0"/>
              <a:t> Arctic </a:t>
            </a:r>
            <a:r>
              <a:rPr lang="nb-NO" b="1" dirty="0" err="1"/>
              <a:t>University</a:t>
            </a:r>
            <a:r>
              <a:rPr lang="nb-NO" b="1" dirty="0"/>
              <a:t> </a:t>
            </a:r>
            <a:r>
              <a:rPr lang="nb-NO" b="1" dirty="0" err="1"/>
              <a:t>of</a:t>
            </a:r>
            <a:r>
              <a:rPr lang="nb-NO" b="1" dirty="0"/>
              <a:t> Norway and </a:t>
            </a:r>
            <a:r>
              <a:rPr lang="nb-NO" b="1" dirty="0" err="1"/>
              <a:t>the</a:t>
            </a:r>
            <a:r>
              <a:rPr lang="nb-NO" b="1" dirty="0"/>
              <a:t> </a:t>
            </a:r>
            <a:r>
              <a:rPr lang="nb-NO" b="1" dirty="0" err="1"/>
              <a:t>Higher</a:t>
            </a:r>
            <a:r>
              <a:rPr lang="nb-NO" b="1" dirty="0"/>
              <a:t> School </a:t>
            </a:r>
            <a:r>
              <a:rPr lang="nb-NO" b="1" dirty="0" err="1"/>
              <a:t>of</a:t>
            </a:r>
            <a:r>
              <a:rPr lang="nb-NO" b="1" dirty="0"/>
              <a:t> </a:t>
            </a:r>
            <a:r>
              <a:rPr lang="nb-NO" b="1" dirty="0" err="1"/>
              <a:t>Economics</a:t>
            </a:r>
            <a:r>
              <a:rPr lang="nb-NO" b="1" dirty="0"/>
              <a:t> in </a:t>
            </a:r>
            <a:r>
              <a:rPr lang="nb-NO" b="1" dirty="0" err="1"/>
              <a:t>Moscow</a:t>
            </a:r>
            <a:endParaRPr lang="nb-NO" b="1" dirty="0"/>
          </a:p>
        </p:txBody>
      </p:sp>
      <p:pic>
        <p:nvPicPr>
          <p:cNvPr id="30" name="Picture 29">
            <a:extLst>
              <a:ext uri="{FF2B5EF4-FFF2-40B4-BE49-F238E27FC236}">
                <a16:creationId xmlns:a16="http://schemas.microsoft.com/office/drawing/2014/main" id="{3FD41D74-B1F2-0D43-A51E-EA18F6B61ED9}"/>
              </a:ext>
            </a:extLst>
          </p:cNvPr>
          <p:cNvPicPr>
            <a:picLocks noChangeAspect="1"/>
          </p:cNvPicPr>
          <p:nvPr/>
        </p:nvPicPr>
        <p:blipFill>
          <a:blip r:embed="rId16"/>
          <a:stretch>
            <a:fillRect/>
          </a:stretch>
        </p:blipFill>
        <p:spPr>
          <a:xfrm>
            <a:off x="4993078" y="4810320"/>
            <a:ext cx="966353" cy="1290711"/>
          </a:xfrm>
          <a:prstGeom prst="rect">
            <a:avLst/>
          </a:prstGeom>
        </p:spPr>
      </p:pic>
      <p:sp>
        <p:nvSpPr>
          <p:cNvPr id="31" name="TextBox 30">
            <a:extLst>
              <a:ext uri="{FF2B5EF4-FFF2-40B4-BE49-F238E27FC236}">
                <a16:creationId xmlns:a16="http://schemas.microsoft.com/office/drawing/2014/main" id="{19F555B3-FE41-E04D-84C1-91FB4C80AAED}"/>
              </a:ext>
            </a:extLst>
          </p:cNvPr>
          <p:cNvSpPr txBox="1"/>
          <p:nvPr/>
        </p:nvSpPr>
        <p:spPr>
          <a:xfrm>
            <a:off x="4782240" y="6159808"/>
            <a:ext cx="1388028" cy="584775"/>
          </a:xfrm>
          <a:prstGeom prst="rect">
            <a:avLst/>
          </a:prstGeom>
          <a:noFill/>
        </p:spPr>
        <p:txBody>
          <a:bodyPr wrap="square" rtlCol="0">
            <a:spAutoFit/>
          </a:bodyPr>
          <a:lstStyle/>
          <a:p>
            <a:pPr algn="ctr"/>
            <a:r>
              <a:rPr lang="x-none" sz="1600">
                <a:latin typeface="Calibri" panose="020F0502020204030204" pitchFamily="34" charset="0"/>
                <a:cs typeface="Calibri" panose="020F0502020204030204" pitchFamily="34" charset="0"/>
              </a:rPr>
              <a:t>Daria Mordashova</a:t>
            </a:r>
          </a:p>
        </p:txBody>
      </p:sp>
      <p:pic>
        <p:nvPicPr>
          <p:cNvPr id="32" name="Picture 31" descr="A picture containing person&#10;&#10;Description automatically generated">
            <a:extLst>
              <a:ext uri="{FF2B5EF4-FFF2-40B4-BE49-F238E27FC236}">
                <a16:creationId xmlns:a16="http://schemas.microsoft.com/office/drawing/2014/main" id="{0B06A37E-29C0-6440-8DDC-B350BD47665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68720" y="53004"/>
            <a:ext cx="947425" cy="1305805"/>
          </a:xfrm>
          <a:prstGeom prst="rect">
            <a:avLst/>
          </a:prstGeom>
        </p:spPr>
      </p:pic>
      <p:sp>
        <p:nvSpPr>
          <p:cNvPr id="33" name="TextBox 32">
            <a:extLst>
              <a:ext uri="{FF2B5EF4-FFF2-40B4-BE49-F238E27FC236}">
                <a16:creationId xmlns:a16="http://schemas.microsoft.com/office/drawing/2014/main" id="{5C00F547-7B09-7741-8A48-452A3E39DC5B}"/>
              </a:ext>
            </a:extLst>
          </p:cNvPr>
          <p:cNvSpPr txBox="1"/>
          <p:nvPr/>
        </p:nvSpPr>
        <p:spPr>
          <a:xfrm>
            <a:off x="4971760" y="413518"/>
            <a:ext cx="1388028" cy="584775"/>
          </a:xfrm>
          <a:prstGeom prst="rect">
            <a:avLst/>
          </a:prstGeom>
          <a:noFill/>
        </p:spPr>
        <p:txBody>
          <a:bodyPr wrap="square" rtlCol="0">
            <a:spAutoFit/>
          </a:bodyPr>
          <a:lstStyle/>
          <a:p>
            <a:pPr algn="ctr"/>
            <a:r>
              <a:rPr lang="x-none" sz="1600">
                <a:latin typeface="Calibri" panose="020F0502020204030204" pitchFamily="34" charset="0"/>
                <a:cs typeface="Calibri" panose="020F0502020204030204" pitchFamily="34" charset="0"/>
              </a:rPr>
              <a:t>Anna Endresen</a:t>
            </a:r>
          </a:p>
        </p:txBody>
      </p:sp>
    </p:spTree>
    <p:extLst>
      <p:ext uri="{BB962C8B-B14F-4D97-AF65-F5344CB8AC3E}">
        <p14:creationId xmlns:p14="http://schemas.microsoft.com/office/powerpoint/2010/main" val="3771939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1"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a:spLocks noChangeArrowheads="1"/>
          </p:cNvSpPr>
          <p:nvPr/>
        </p:nvSpPr>
        <p:spPr bwMode="auto">
          <a:xfrm>
            <a:off x="4810125" y="828676"/>
            <a:ext cx="4729163" cy="2600325"/>
          </a:xfrm>
          <a:prstGeom prst="roundRect">
            <a:avLst>
              <a:gd name="adj" fmla="val 16667"/>
            </a:avLst>
          </a:prstGeom>
          <a:noFill/>
          <a:ln w="76200">
            <a:solidFill>
              <a:srgbClr val="7030A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endParaRPr>
          </a:p>
        </p:txBody>
      </p:sp>
      <p:sp>
        <p:nvSpPr>
          <p:cNvPr id="4" name="Rounded Rectangular Callout 3"/>
          <p:cNvSpPr>
            <a:spLocks noChangeArrowheads="1"/>
          </p:cNvSpPr>
          <p:nvPr/>
        </p:nvSpPr>
        <p:spPr bwMode="auto">
          <a:xfrm>
            <a:off x="5697537" y="4365625"/>
            <a:ext cx="4322763" cy="2260600"/>
          </a:xfrm>
          <a:prstGeom prst="wedgeRoundRectCallout">
            <a:avLst>
              <a:gd name="adj1" fmla="val -14662"/>
              <a:gd name="adj2" fmla="val -90037"/>
              <a:gd name="adj3" fmla="val 16667"/>
            </a:avLst>
          </a:prstGeom>
          <a:solidFill>
            <a:srgbClr val="C36FFA"/>
          </a:solidFill>
          <a:ln w="76200">
            <a:solidFill>
              <a:srgbClr val="7030A0"/>
            </a:solidFill>
            <a:miter lim="800000"/>
            <a:headEnd/>
            <a:tailEnd/>
          </a:ln>
          <a:effectLst>
            <a:outerShdw blurRad="40000" dist="23000" dir="5400000" rotWithShape="0">
              <a:srgbClr val="000000">
                <a:alpha val="34998"/>
              </a:srgbClr>
            </a:outerShdw>
          </a:effectLst>
        </p:spPr>
        <p:txBody>
          <a:bodyPr anchor="ctr"/>
          <a:lstStyle/>
          <a:p>
            <a:pPr algn="ctr">
              <a:defRPr/>
            </a:pPr>
            <a:r>
              <a:rPr lang="en-US" sz="3600" b="1" dirty="0"/>
              <a:t>1800-5400: </a:t>
            </a:r>
          </a:p>
          <a:p>
            <a:pPr algn="ctr">
              <a:defRPr/>
            </a:pPr>
            <a:r>
              <a:rPr lang="en-US" sz="3600" b="1" dirty="0"/>
              <a:t>Single forms model outperforms </a:t>
            </a:r>
          </a:p>
          <a:p>
            <a:pPr algn="ctr">
              <a:defRPr/>
            </a:pPr>
            <a:r>
              <a:rPr lang="en-US" sz="3600" b="1" dirty="0"/>
              <a:t>full paradigms</a:t>
            </a:r>
          </a:p>
        </p:txBody>
      </p:sp>
    </p:spTree>
    <p:extLst>
      <p:ext uri="{BB962C8B-B14F-4D97-AF65-F5344CB8AC3E}">
        <p14:creationId xmlns:p14="http://schemas.microsoft.com/office/powerpoint/2010/main" val="688762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1"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a:spLocks noChangeArrowheads="1"/>
          </p:cNvSpPr>
          <p:nvPr/>
        </p:nvSpPr>
        <p:spPr bwMode="auto">
          <a:xfrm>
            <a:off x="0" y="2014711"/>
            <a:ext cx="4322763" cy="3249612"/>
          </a:xfrm>
          <a:prstGeom prst="wedgeRoundRectCallout">
            <a:avLst>
              <a:gd name="adj1" fmla="val 77103"/>
              <a:gd name="adj2" fmla="val -28445"/>
              <a:gd name="adj3" fmla="val 16667"/>
            </a:avLst>
          </a:prstGeom>
          <a:solidFill>
            <a:srgbClr val="92D050"/>
          </a:solidFill>
          <a:ln w="76200">
            <a:solidFill>
              <a:srgbClr val="00B050"/>
            </a:solidFill>
            <a:miter lim="800000"/>
            <a:headEnd/>
            <a:tailEnd/>
          </a:ln>
          <a:effectLst>
            <a:outerShdw blurRad="40000" dist="23000" dir="5400000" rotWithShape="0">
              <a:srgbClr val="000000">
                <a:alpha val="34998"/>
              </a:srgbClr>
            </a:outerShdw>
          </a:effectLst>
        </p:spPr>
        <p:txBody>
          <a:bodyPr anchor="ctr"/>
          <a:lstStyle/>
          <a:p>
            <a:pPr algn="ctr">
              <a:defRPr/>
            </a:pPr>
            <a:r>
              <a:rPr lang="en-US" sz="3600" b="1" dirty="0"/>
              <a:t>Excess data is probably overpopulating the search domain </a:t>
            </a:r>
          </a:p>
        </p:txBody>
      </p:sp>
      <p:pic>
        <p:nvPicPr>
          <p:cNvPr id="5" name="Picture 4" descr="mage result for overpacked suitcas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89681" l="3105" r="99837"/>
                    </a14:imgEffect>
                  </a14:imgLayer>
                </a14:imgProps>
              </a:ext>
              <a:ext uri="{28A0092B-C50C-407E-A947-70E740481C1C}">
                <a14:useLocalDpi xmlns:a14="http://schemas.microsoft.com/office/drawing/2010/main" val="0"/>
              </a:ext>
            </a:extLst>
          </a:blip>
          <a:srcRect/>
          <a:stretch>
            <a:fillRect/>
          </a:stretch>
        </p:blipFill>
        <p:spPr bwMode="auto">
          <a:xfrm>
            <a:off x="4554483" y="2979726"/>
            <a:ext cx="6726621" cy="4473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508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934" y="0"/>
            <a:ext cx="8572500" cy="6858000"/>
          </a:xfrm>
          <a:prstGeom prst="rect">
            <a:avLst/>
          </a:prstGeom>
        </p:spPr>
      </p:pic>
      <p:sp>
        <p:nvSpPr>
          <p:cNvPr id="3" name="Rounded Rectangular Callout 2"/>
          <p:cNvSpPr>
            <a:spLocks noChangeArrowheads="1"/>
          </p:cNvSpPr>
          <p:nvPr/>
        </p:nvSpPr>
        <p:spPr bwMode="auto">
          <a:xfrm>
            <a:off x="0" y="266263"/>
            <a:ext cx="4386317" cy="3533831"/>
          </a:xfrm>
          <a:prstGeom prst="wedgeRoundRectCallout">
            <a:avLst>
              <a:gd name="adj1" fmla="val 38769"/>
              <a:gd name="adj2" fmla="val 83216"/>
              <a:gd name="adj3" fmla="val 16667"/>
            </a:avLst>
          </a:prstGeom>
          <a:solidFill>
            <a:srgbClr val="C36FFA"/>
          </a:solidFill>
          <a:ln w="76200">
            <a:solidFill>
              <a:srgbClr val="7030A0"/>
            </a:solidFill>
            <a:miter lim="800000"/>
            <a:headEnd/>
            <a:tailEnd/>
          </a:ln>
          <a:effectLst>
            <a:outerShdw blurRad="40000" dist="23000" dir="5400000" rotWithShape="0">
              <a:srgbClr val="000000">
                <a:alpha val="34998"/>
              </a:srgbClr>
            </a:outerShdw>
          </a:effectLst>
        </p:spPr>
        <p:txBody>
          <a:bodyPr anchor="ctr"/>
          <a:lstStyle/>
          <a:p>
            <a:pPr algn="ctr">
              <a:defRPr/>
            </a:pPr>
            <a:r>
              <a:rPr lang="en-US" sz="3600" b="1" dirty="0"/>
              <a:t>After 11 iterations, the errors committed by the single forms model are consistently smaller</a:t>
            </a:r>
          </a:p>
        </p:txBody>
      </p:sp>
    </p:spTree>
    <p:extLst>
      <p:ext uri="{BB962C8B-B14F-4D97-AF65-F5344CB8AC3E}">
        <p14:creationId xmlns:p14="http://schemas.microsoft.com/office/powerpoint/2010/main" val="990058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normAutofit/>
          </a:bodyPr>
          <a:lstStyle/>
          <a:p>
            <a:r>
              <a:rPr lang="en-US" altLang="en-US" sz="4800" b="1" dirty="0">
                <a:ea typeface="ＭＳ Ｐゴシック" charset="-128"/>
                <a:cs typeface="Open Sans" charset="0"/>
              </a:rPr>
              <a:t>Machine-learning experiment: Summary</a:t>
            </a:r>
          </a:p>
        </p:txBody>
      </p:sp>
      <p:sp>
        <p:nvSpPr>
          <p:cNvPr id="59394" name="Content Placeholder 2"/>
          <p:cNvSpPr>
            <a:spLocks noGrp="1"/>
          </p:cNvSpPr>
          <p:nvPr>
            <p:ph idx="1"/>
          </p:nvPr>
        </p:nvSpPr>
        <p:spPr>
          <a:xfrm>
            <a:off x="1008993" y="1751014"/>
            <a:ext cx="10258096" cy="4821237"/>
          </a:xfrm>
        </p:spPr>
        <p:txBody>
          <a:bodyPr>
            <a:noAutofit/>
          </a:bodyPr>
          <a:lstStyle/>
          <a:p>
            <a:r>
              <a:rPr lang="en-US" altLang="en-US" sz="3733" dirty="0">
                <a:ea typeface="ＭＳ Ｐゴシック" charset="-128"/>
                <a:cs typeface="Open Sans Light" charset="0"/>
              </a:rPr>
              <a:t>Learning is potentially enhanced by focus </a:t>
            </a:r>
            <a:r>
              <a:rPr lang="en-US" altLang="en-US" sz="3733" b="1" dirty="0">
                <a:ea typeface="ＭＳ Ｐゴシック" charset="-128"/>
                <a:cs typeface="Open Sans Light" charset="0"/>
              </a:rPr>
              <a:t>only on the most typical wordforms</a:t>
            </a:r>
            <a:r>
              <a:rPr lang="en-US" altLang="en-US" sz="3733" dirty="0">
                <a:ea typeface="ＭＳ Ｐゴシック" charset="-128"/>
                <a:cs typeface="Open Sans Light" charset="0"/>
              </a:rPr>
              <a:t> attested for each lexeme: </a:t>
            </a:r>
            <a:r>
              <a:rPr lang="en-US" altLang="en-US" sz="3733" b="1" dirty="0">
                <a:ea typeface="ＭＳ Ｐゴシック" charset="-128"/>
                <a:cs typeface="Open Sans Light" charset="0"/>
              </a:rPr>
              <a:t>accuracy increases </a:t>
            </a:r>
            <a:r>
              <a:rPr lang="en-US" altLang="en-US" sz="3733" dirty="0">
                <a:ea typeface="ＭＳ Ｐゴシック" charset="-128"/>
                <a:cs typeface="Open Sans Light" charset="0"/>
              </a:rPr>
              <a:t>and </a:t>
            </a:r>
            <a:r>
              <a:rPr lang="en-US" altLang="en-US" sz="3733" b="1" dirty="0">
                <a:ea typeface="ＭＳ Ｐゴシック" charset="-128"/>
                <a:cs typeface="Open Sans Light" charset="0"/>
              </a:rPr>
              <a:t>severity of errors decreases</a:t>
            </a:r>
          </a:p>
          <a:p>
            <a:r>
              <a:rPr lang="en-US" altLang="en-US" sz="3733" dirty="0">
                <a:ea typeface="ＭＳ Ｐゴシック" charset="-128"/>
                <a:cs typeface="Open Sans Light" charset="0"/>
              </a:rPr>
              <a:t>This finding is </a:t>
            </a:r>
            <a:r>
              <a:rPr lang="en-US" altLang="en-US" sz="3733" b="1" dirty="0">
                <a:ea typeface="ＭＳ Ｐゴシック" charset="-128"/>
                <a:cs typeface="Open Sans Light" charset="0"/>
              </a:rPr>
              <a:t>consistent with a usage-based cognitively plausible model</a:t>
            </a:r>
          </a:p>
        </p:txBody>
      </p:sp>
    </p:spTree>
    <p:extLst>
      <p:ext uri="{BB962C8B-B14F-4D97-AF65-F5344CB8AC3E}">
        <p14:creationId xmlns:p14="http://schemas.microsoft.com/office/powerpoint/2010/main" val="672153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ge result for packed suitcase"/>
          <p:cNvPicPr>
            <a:picLocks noChangeAspect="1" noChangeArrowheads="1"/>
          </p:cNvPicPr>
          <p:nvPr/>
        </p:nvPicPr>
        <p:blipFill rotWithShape="1">
          <a:blip r:embed="rId2">
            <a:extLst>
              <a:ext uri="{28A0092B-C50C-407E-A947-70E740481C1C}">
                <a14:useLocalDpi xmlns:a14="http://schemas.microsoft.com/office/drawing/2010/main" val="0"/>
              </a:ext>
            </a:extLst>
          </a:blip>
          <a:srcRect l="5566" t="3641"/>
          <a:stretch/>
        </p:blipFill>
        <p:spPr bwMode="auto">
          <a:xfrm>
            <a:off x="5283203" y="1843716"/>
            <a:ext cx="7371252" cy="50142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4267" b="1" dirty="0"/>
              <a:t>How Can We Escape From </a:t>
            </a:r>
            <a:br>
              <a:rPr lang="en-US" sz="4267" b="1" dirty="0"/>
            </a:br>
            <a:r>
              <a:rPr lang="en-US" sz="4267" b="1" dirty="0"/>
              <a:t>Overstuffed Paradigms?</a:t>
            </a:r>
          </a:p>
        </p:txBody>
      </p:sp>
      <p:sp>
        <p:nvSpPr>
          <p:cNvPr id="4" name="Content Placeholder 2"/>
          <p:cNvSpPr>
            <a:spLocks noGrp="1"/>
          </p:cNvSpPr>
          <p:nvPr>
            <p:ph idx="1"/>
          </p:nvPr>
        </p:nvSpPr>
        <p:spPr>
          <a:xfrm>
            <a:off x="501985" y="1759715"/>
            <a:ext cx="4893327" cy="5098285"/>
          </a:xfrm>
        </p:spPr>
        <p:txBody>
          <a:bodyPr>
            <a:normAutofit/>
          </a:bodyPr>
          <a:lstStyle/>
          <a:p>
            <a:r>
              <a:rPr lang="en-US" altLang="en-US" sz="3733" dirty="0">
                <a:ea typeface="ＭＳ Ｐゴシック" charset="-128"/>
                <a:cs typeface="Open Sans Light" charset="0"/>
              </a:rPr>
              <a:t>Textbooks have always focused on certain forms and constructions</a:t>
            </a:r>
          </a:p>
          <a:p>
            <a:r>
              <a:rPr lang="en-US" altLang="en-US" sz="3733" dirty="0">
                <a:ea typeface="ＭＳ Ｐゴシック" charset="-128"/>
                <a:cs typeface="Open Sans Light" charset="0"/>
              </a:rPr>
              <a:t>Now we can do this in a scientific, consistent way</a:t>
            </a:r>
          </a:p>
        </p:txBody>
      </p:sp>
    </p:spTree>
    <p:extLst>
      <p:ext uri="{BB962C8B-B14F-4D97-AF65-F5344CB8AC3E}">
        <p14:creationId xmlns:p14="http://schemas.microsoft.com/office/powerpoint/2010/main" val="2060401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3C3C-75EC-514B-9CB5-68EBF1F10B2C}"/>
              </a:ext>
            </a:extLst>
          </p:cNvPr>
          <p:cNvSpPr>
            <a:spLocks noGrp="1"/>
          </p:cNvSpPr>
          <p:nvPr>
            <p:ph type="title"/>
          </p:nvPr>
        </p:nvSpPr>
        <p:spPr/>
        <p:txBody>
          <a:bodyPr/>
          <a:lstStyle/>
          <a:p>
            <a:r>
              <a:rPr lang="nb-NO" b="1" dirty="0"/>
              <a:t>The </a:t>
            </a:r>
            <a:r>
              <a:rPr lang="nb-NO" b="1" dirty="0" err="1"/>
              <a:t>SMARTool</a:t>
            </a:r>
            <a:r>
              <a:rPr lang="nb-NO" b="1" dirty="0"/>
              <a:t>:</a:t>
            </a:r>
          </a:p>
        </p:txBody>
      </p:sp>
      <p:sp>
        <p:nvSpPr>
          <p:cNvPr id="3" name="Content Placeholder 2">
            <a:extLst>
              <a:ext uri="{FF2B5EF4-FFF2-40B4-BE49-F238E27FC236}">
                <a16:creationId xmlns:a16="http://schemas.microsoft.com/office/drawing/2014/main" id="{EE1417FA-AB50-FC47-82A5-8C536A4B3782}"/>
              </a:ext>
            </a:extLst>
          </p:cNvPr>
          <p:cNvSpPr>
            <a:spLocks noGrp="1"/>
          </p:cNvSpPr>
          <p:nvPr>
            <p:ph idx="1"/>
          </p:nvPr>
        </p:nvSpPr>
        <p:spPr/>
        <p:txBody>
          <a:bodyPr/>
          <a:lstStyle/>
          <a:p>
            <a:r>
              <a:rPr lang="en-US" b="1" dirty="0"/>
              <a:t>Inspired by research </a:t>
            </a:r>
            <a:r>
              <a:rPr lang="en-US" dirty="0"/>
              <a:t>on the distribution and simulated learning of Russian wordforms</a:t>
            </a:r>
            <a:r>
              <a:rPr lang="nb-NO" dirty="0"/>
              <a:t> </a:t>
            </a:r>
            <a:r>
              <a:rPr lang="nb-NO" b="1" dirty="0"/>
              <a:t>(</a:t>
            </a:r>
            <a:r>
              <a:rPr lang="nb-NO" b="1" dirty="0" err="1"/>
              <a:t>cognitively</a:t>
            </a:r>
            <a:r>
              <a:rPr lang="nb-NO" b="1" dirty="0"/>
              <a:t> plausible)</a:t>
            </a:r>
          </a:p>
          <a:p>
            <a:r>
              <a:rPr lang="en-US" dirty="0"/>
              <a:t>Strategic focus on the </a:t>
            </a:r>
            <a:r>
              <a:rPr lang="en-US" b="1" dirty="0"/>
              <a:t>highest frequency wordforms and contexts </a:t>
            </a:r>
            <a:r>
              <a:rPr lang="en-US" dirty="0"/>
              <a:t>that motivate their use</a:t>
            </a:r>
            <a:r>
              <a:rPr lang="nb-NO" dirty="0"/>
              <a:t> </a:t>
            </a:r>
            <a:r>
              <a:rPr lang="nb-NO" b="1" dirty="0"/>
              <a:t>(</a:t>
            </a:r>
            <a:r>
              <a:rPr lang="nb-NO" b="1"/>
              <a:t>usage-based)</a:t>
            </a:r>
            <a:endParaRPr lang="nb-NO" b="1" dirty="0"/>
          </a:p>
          <a:p>
            <a:r>
              <a:rPr lang="en-US" b="1" dirty="0"/>
              <a:t>Reduces the task</a:t>
            </a:r>
            <a:r>
              <a:rPr lang="en-US" dirty="0"/>
              <a:t> of learning a basic vocabulary of about 3,000 lexemes </a:t>
            </a:r>
            <a:r>
              <a:rPr lang="en-US" b="1" dirty="0"/>
              <a:t>by over 90%</a:t>
            </a:r>
            <a:r>
              <a:rPr lang="nb-NO" b="1" dirty="0"/>
              <a:t> </a:t>
            </a:r>
          </a:p>
          <a:p>
            <a:r>
              <a:rPr lang="en-US" dirty="0"/>
              <a:t>Can be </a:t>
            </a:r>
            <a:r>
              <a:rPr lang="en-US" b="1" dirty="0"/>
              <a:t>continuously updated </a:t>
            </a:r>
            <a:r>
              <a:rPr lang="en-US" dirty="0"/>
              <a:t>and custom-tailored</a:t>
            </a:r>
          </a:p>
          <a:p>
            <a:r>
              <a:rPr lang="en-US" dirty="0"/>
              <a:t>Potentially </a:t>
            </a:r>
            <a:r>
              <a:rPr lang="en-US" b="1" dirty="0"/>
              <a:t>portable to other languages </a:t>
            </a:r>
            <a:r>
              <a:rPr lang="en-US" dirty="0"/>
              <a:t>with rich inflectional morphology</a:t>
            </a:r>
            <a:endParaRPr lang="nb-NO" dirty="0"/>
          </a:p>
        </p:txBody>
      </p:sp>
    </p:spTree>
    <p:extLst>
      <p:ext uri="{BB962C8B-B14F-4D97-AF65-F5344CB8AC3E}">
        <p14:creationId xmlns:p14="http://schemas.microsoft.com/office/powerpoint/2010/main" val="3971697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2DAF-63B6-9B42-9B15-CA7AFEC35EC6}"/>
              </a:ext>
            </a:extLst>
          </p:cNvPr>
          <p:cNvSpPr>
            <a:spLocks noGrp="1"/>
          </p:cNvSpPr>
          <p:nvPr>
            <p:ph type="title"/>
          </p:nvPr>
        </p:nvSpPr>
        <p:spPr/>
        <p:txBody>
          <a:bodyPr>
            <a:normAutofit fontScale="90000"/>
          </a:bodyPr>
          <a:lstStyle/>
          <a:p>
            <a:r>
              <a:rPr lang="en-US" sz="3733" b="1" dirty="0"/>
              <a:t>Vocabulary Selection from 5 Textbooks and </a:t>
            </a:r>
            <a:r>
              <a:rPr lang="ru-RU" sz="3733" b="1" dirty="0"/>
              <a:t>Лексический минимум</a:t>
            </a:r>
            <a:r>
              <a:rPr lang="nb-NO" sz="3733" b="1" dirty="0"/>
              <a:t>; </a:t>
            </a:r>
            <a:r>
              <a:rPr lang="nb-NO" sz="3733" b="1" dirty="0" err="1"/>
              <a:t>Balanced</a:t>
            </a:r>
            <a:r>
              <a:rPr lang="nb-NO" sz="3733" b="1" dirty="0"/>
              <a:t> for </a:t>
            </a:r>
            <a:r>
              <a:rPr lang="nb-NO" sz="3733" b="1" dirty="0" err="1"/>
              <a:t>Nouns</a:t>
            </a:r>
            <a:r>
              <a:rPr lang="nb-NO" sz="3733" b="1" dirty="0"/>
              <a:t>, Verbs, </a:t>
            </a:r>
            <a:r>
              <a:rPr lang="nb-NO" sz="3733" b="1" dirty="0" err="1"/>
              <a:t>Adjs</a:t>
            </a:r>
            <a:r>
              <a:rPr lang="nb-NO" sz="3733" b="1" dirty="0"/>
              <a:t> (RNC ratio)</a:t>
            </a:r>
          </a:p>
        </p:txBody>
      </p:sp>
      <p:graphicFrame>
        <p:nvGraphicFramePr>
          <p:cNvPr id="4" name="Content Placeholder 3">
            <a:extLst>
              <a:ext uri="{FF2B5EF4-FFF2-40B4-BE49-F238E27FC236}">
                <a16:creationId xmlns:a16="http://schemas.microsoft.com/office/drawing/2014/main" id="{29F12BFA-B54F-654C-BBE3-D370E80499C2}"/>
              </a:ext>
            </a:extLst>
          </p:cNvPr>
          <p:cNvGraphicFramePr>
            <a:graphicFrameLocks noGrp="1"/>
          </p:cNvGraphicFramePr>
          <p:nvPr>
            <p:ph idx="1"/>
          </p:nvPr>
        </p:nvGraphicFramePr>
        <p:xfrm>
          <a:off x="838200" y="1704769"/>
          <a:ext cx="10515601" cy="4937760"/>
        </p:xfrm>
        <a:graphic>
          <a:graphicData uri="http://schemas.openxmlformats.org/drawingml/2006/table">
            <a:tbl>
              <a:tblPr firstRow="1" bandRow="1">
                <a:tableStyleId>{7DF18680-E054-41AD-8BC1-D1AEF772440D}</a:tableStyleId>
              </a:tblPr>
              <a:tblGrid>
                <a:gridCol w="2628900">
                  <a:extLst>
                    <a:ext uri="{9D8B030D-6E8A-4147-A177-3AD203B41FA5}">
                      <a16:colId xmlns:a16="http://schemas.microsoft.com/office/drawing/2014/main" val="3718515284"/>
                    </a:ext>
                  </a:extLst>
                </a:gridCol>
                <a:gridCol w="3027911">
                  <a:extLst>
                    <a:ext uri="{9D8B030D-6E8A-4147-A177-3AD203B41FA5}">
                      <a16:colId xmlns:a16="http://schemas.microsoft.com/office/drawing/2014/main" val="2102064521"/>
                    </a:ext>
                  </a:extLst>
                </a:gridCol>
                <a:gridCol w="3092335">
                  <a:extLst>
                    <a:ext uri="{9D8B030D-6E8A-4147-A177-3AD203B41FA5}">
                      <a16:colId xmlns:a16="http://schemas.microsoft.com/office/drawing/2014/main" val="2967504266"/>
                    </a:ext>
                  </a:extLst>
                </a:gridCol>
                <a:gridCol w="1766455">
                  <a:extLst>
                    <a:ext uri="{9D8B030D-6E8A-4147-A177-3AD203B41FA5}">
                      <a16:colId xmlns:a16="http://schemas.microsoft.com/office/drawing/2014/main" val="1040901561"/>
                    </a:ext>
                  </a:extLst>
                </a:gridCol>
              </a:tblGrid>
              <a:tr h="1219200">
                <a:tc>
                  <a:txBody>
                    <a:bodyPr/>
                    <a:lstStyle/>
                    <a:p>
                      <a:pPr>
                        <a:spcAft>
                          <a:spcPts val="0"/>
                        </a:spcAft>
                      </a:pPr>
                      <a:r>
                        <a:rPr lang="en-US" sz="2700" dirty="0">
                          <a:effectLst/>
                        </a:rPr>
                        <a:t>CEFR Level</a:t>
                      </a:r>
                      <a:endParaRPr lang="nb-NO" sz="2700" dirty="0">
                        <a:effectLst/>
                        <a:latin typeface="+mn-lt"/>
                        <a:ea typeface="Times New Roman" panose="02020603050405020304" pitchFamily="18" charset="0"/>
                        <a:cs typeface="Times New Roman" panose="02020603050405020304" pitchFamily="18" charset="0"/>
                      </a:endParaRPr>
                    </a:p>
                  </a:txBody>
                  <a:tcPr marT="0" marB="0"/>
                </a:tc>
                <a:tc>
                  <a:txBody>
                    <a:bodyPr/>
                    <a:lstStyle/>
                    <a:p>
                      <a:pPr>
                        <a:spcAft>
                          <a:spcPts val="0"/>
                        </a:spcAft>
                      </a:pPr>
                      <a:r>
                        <a:rPr lang="en-US" sz="2700" dirty="0">
                          <a:effectLst/>
                        </a:rPr>
                        <a:t>ACTFL Equivalent</a:t>
                      </a:r>
                      <a:endParaRPr lang="nb-NO" sz="2700" dirty="0">
                        <a:effectLst/>
                        <a:latin typeface="+mn-lt"/>
                        <a:ea typeface="Times New Roman" panose="02020603050405020304" pitchFamily="18" charset="0"/>
                        <a:cs typeface="Times New Roman" panose="02020603050405020304" pitchFamily="18" charset="0"/>
                      </a:endParaRPr>
                    </a:p>
                  </a:txBody>
                  <a:tcPr marT="0" marB="0"/>
                </a:tc>
                <a:tc>
                  <a:txBody>
                    <a:bodyPr/>
                    <a:lstStyle/>
                    <a:p>
                      <a:pPr>
                        <a:spcAft>
                          <a:spcPts val="0"/>
                        </a:spcAft>
                      </a:pPr>
                      <a:r>
                        <a:rPr lang="en-US" sz="2700">
                          <a:effectLst/>
                        </a:rPr>
                        <a:t>Russian Equivalent</a:t>
                      </a:r>
                      <a:endParaRPr lang="nb-NO" sz="2700">
                        <a:effectLst/>
                        <a:latin typeface="+mn-lt"/>
                        <a:ea typeface="Times New Roman" panose="02020603050405020304" pitchFamily="18" charset="0"/>
                        <a:cs typeface="Times New Roman" panose="02020603050405020304" pitchFamily="18" charset="0"/>
                      </a:endParaRPr>
                    </a:p>
                  </a:txBody>
                  <a:tcPr marT="0" marB="0"/>
                </a:tc>
                <a:tc>
                  <a:txBody>
                    <a:bodyPr/>
                    <a:lstStyle/>
                    <a:p>
                      <a:pPr>
                        <a:spcAft>
                          <a:spcPts val="0"/>
                        </a:spcAft>
                      </a:pPr>
                      <a:r>
                        <a:rPr lang="en-US" sz="2700">
                          <a:effectLst/>
                        </a:rPr>
                        <a:t>SMARTool number of lexemes</a:t>
                      </a:r>
                      <a:endParaRPr lang="nb-NO" sz="2700">
                        <a:effectLst/>
                        <a:latin typeface="+mn-lt"/>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38303670"/>
                  </a:ext>
                </a:extLst>
              </a:tr>
              <a:tr h="812800">
                <a:tc>
                  <a:txBody>
                    <a:bodyPr/>
                    <a:lstStyle/>
                    <a:p>
                      <a:pPr>
                        <a:spcAft>
                          <a:spcPts val="0"/>
                        </a:spcAft>
                      </a:pPr>
                      <a:r>
                        <a:rPr lang="en-US" sz="2700">
                          <a:effectLst/>
                        </a:rPr>
                        <a:t>A1 “Beginner” </a:t>
                      </a:r>
                      <a:endParaRPr lang="nb-NO" sz="2700">
                        <a:effectLst/>
                        <a:latin typeface="+mn-lt"/>
                        <a:ea typeface="Times New Roman" panose="02020603050405020304" pitchFamily="18" charset="0"/>
                        <a:cs typeface="Times New Roman" panose="02020603050405020304" pitchFamily="18" charset="0"/>
                      </a:endParaRPr>
                    </a:p>
                  </a:txBody>
                  <a:tcPr marT="0" marB="0"/>
                </a:tc>
                <a:tc>
                  <a:txBody>
                    <a:bodyPr/>
                    <a:lstStyle/>
                    <a:p>
                      <a:pPr>
                        <a:spcAft>
                          <a:spcPts val="0"/>
                        </a:spcAft>
                      </a:pPr>
                      <a:r>
                        <a:rPr lang="en-US" sz="2700" dirty="0">
                          <a:effectLst/>
                        </a:rPr>
                        <a:t>Novice Low-Mid</a:t>
                      </a:r>
                      <a:endParaRPr lang="nb-NO" sz="2700" dirty="0">
                        <a:effectLst/>
                        <a:latin typeface="+mn-lt"/>
                        <a:ea typeface="Times New Roman" panose="02020603050405020304" pitchFamily="18" charset="0"/>
                        <a:cs typeface="Times New Roman" panose="02020603050405020304" pitchFamily="18" charset="0"/>
                      </a:endParaRPr>
                    </a:p>
                  </a:txBody>
                  <a:tcPr marT="0" marB="0"/>
                </a:tc>
                <a:tc>
                  <a:txBody>
                    <a:bodyPr/>
                    <a:lstStyle/>
                    <a:p>
                      <a:pPr>
                        <a:spcAft>
                          <a:spcPts val="0"/>
                        </a:spcAft>
                      </a:pPr>
                      <a:r>
                        <a:rPr lang="en-US" sz="2700" dirty="0">
                          <a:effectLst/>
                        </a:rPr>
                        <a:t>ТЭУ </a:t>
                      </a:r>
                      <a:r>
                        <a:rPr lang="en-US" sz="2700" dirty="0" err="1">
                          <a:effectLst/>
                        </a:rPr>
                        <a:t>Элементарный</a:t>
                      </a:r>
                      <a:r>
                        <a:rPr lang="en-US" sz="2700" dirty="0">
                          <a:effectLst/>
                        </a:rPr>
                        <a:t> </a:t>
                      </a:r>
                      <a:r>
                        <a:rPr lang="en-US" sz="2700" dirty="0" err="1">
                          <a:effectLst/>
                        </a:rPr>
                        <a:t>уровень</a:t>
                      </a:r>
                      <a:endParaRPr lang="nb-NO" sz="2700" dirty="0">
                        <a:effectLst/>
                        <a:latin typeface="+mn-lt"/>
                        <a:ea typeface="Times New Roman" panose="02020603050405020304" pitchFamily="18" charset="0"/>
                        <a:cs typeface="Times New Roman" panose="02020603050405020304" pitchFamily="18" charset="0"/>
                      </a:endParaRPr>
                    </a:p>
                  </a:txBody>
                  <a:tcPr marT="0" marB="0"/>
                </a:tc>
                <a:tc>
                  <a:txBody>
                    <a:bodyPr/>
                    <a:lstStyle/>
                    <a:p>
                      <a:pPr algn="r">
                        <a:spcAft>
                          <a:spcPts val="0"/>
                        </a:spcAft>
                      </a:pPr>
                      <a:r>
                        <a:rPr lang="en-US" sz="2700">
                          <a:effectLst/>
                        </a:rPr>
                        <a:t>500</a:t>
                      </a:r>
                      <a:endParaRPr lang="nb-NO" sz="2700">
                        <a:effectLst/>
                        <a:latin typeface="+mn-lt"/>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659488199"/>
                  </a:ext>
                </a:extLst>
              </a:tr>
              <a:tr h="812800">
                <a:tc>
                  <a:txBody>
                    <a:bodyPr/>
                    <a:lstStyle/>
                    <a:p>
                      <a:pPr>
                        <a:spcAft>
                          <a:spcPts val="0"/>
                        </a:spcAft>
                      </a:pPr>
                      <a:r>
                        <a:rPr lang="en-US" sz="2700">
                          <a:effectLst/>
                        </a:rPr>
                        <a:t>A2 “Elementary” </a:t>
                      </a:r>
                      <a:endParaRPr lang="nb-NO" sz="2700">
                        <a:effectLst/>
                        <a:latin typeface="+mn-lt"/>
                        <a:ea typeface="Times New Roman" panose="02020603050405020304" pitchFamily="18" charset="0"/>
                        <a:cs typeface="Times New Roman" panose="02020603050405020304" pitchFamily="18" charset="0"/>
                      </a:endParaRPr>
                    </a:p>
                  </a:txBody>
                  <a:tcPr marT="0" marB="0"/>
                </a:tc>
                <a:tc>
                  <a:txBody>
                    <a:bodyPr/>
                    <a:lstStyle/>
                    <a:p>
                      <a:pPr>
                        <a:spcAft>
                          <a:spcPts val="0"/>
                        </a:spcAft>
                      </a:pPr>
                      <a:r>
                        <a:rPr lang="en-US" sz="2700">
                          <a:effectLst/>
                        </a:rPr>
                        <a:t>Novice High</a:t>
                      </a:r>
                      <a:endParaRPr lang="nb-NO" sz="2700">
                        <a:effectLst/>
                        <a:latin typeface="+mn-lt"/>
                        <a:ea typeface="Times New Roman" panose="02020603050405020304" pitchFamily="18" charset="0"/>
                        <a:cs typeface="Times New Roman" panose="02020603050405020304" pitchFamily="18" charset="0"/>
                      </a:endParaRPr>
                    </a:p>
                  </a:txBody>
                  <a:tcPr marT="0" marB="0"/>
                </a:tc>
                <a:tc>
                  <a:txBody>
                    <a:bodyPr/>
                    <a:lstStyle/>
                    <a:p>
                      <a:pPr>
                        <a:spcAft>
                          <a:spcPts val="0"/>
                        </a:spcAft>
                      </a:pPr>
                      <a:r>
                        <a:rPr lang="en-US" sz="2700" dirty="0">
                          <a:effectLst/>
                        </a:rPr>
                        <a:t>ТБУ </a:t>
                      </a:r>
                      <a:r>
                        <a:rPr lang="en-US" sz="2700" dirty="0" err="1">
                          <a:effectLst/>
                        </a:rPr>
                        <a:t>Базовый</a:t>
                      </a:r>
                      <a:r>
                        <a:rPr lang="en-US" sz="2700" dirty="0">
                          <a:effectLst/>
                        </a:rPr>
                        <a:t> </a:t>
                      </a:r>
                      <a:r>
                        <a:rPr lang="en-US" sz="2700" dirty="0" err="1">
                          <a:effectLst/>
                        </a:rPr>
                        <a:t>уровень</a:t>
                      </a:r>
                      <a:endParaRPr lang="nb-NO" sz="2700" dirty="0">
                        <a:effectLst/>
                        <a:latin typeface="+mn-lt"/>
                        <a:ea typeface="Times New Roman" panose="02020603050405020304" pitchFamily="18" charset="0"/>
                        <a:cs typeface="Times New Roman" panose="02020603050405020304" pitchFamily="18" charset="0"/>
                      </a:endParaRPr>
                    </a:p>
                  </a:txBody>
                  <a:tcPr marT="0" marB="0"/>
                </a:tc>
                <a:tc>
                  <a:txBody>
                    <a:bodyPr/>
                    <a:lstStyle/>
                    <a:p>
                      <a:pPr algn="r">
                        <a:spcAft>
                          <a:spcPts val="0"/>
                        </a:spcAft>
                      </a:pPr>
                      <a:r>
                        <a:rPr lang="en-US" sz="2700">
                          <a:effectLst/>
                        </a:rPr>
                        <a:t>500</a:t>
                      </a:r>
                      <a:endParaRPr lang="nb-NO" sz="2700">
                        <a:effectLst/>
                        <a:latin typeface="+mn-lt"/>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3723069004"/>
                  </a:ext>
                </a:extLst>
              </a:tr>
              <a:tr h="1219200">
                <a:tc>
                  <a:txBody>
                    <a:bodyPr/>
                    <a:lstStyle/>
                    <a:p>
                      <a:pPr>
                        <a:spcAft>
                          <a:spcPts val="0"/>
                        </a:spcAft>
                      </a:pPr>
                      <a:r>
                        <a:rPr lang="en-US" sz="2700">
                          <a:effectLst/>
                        </a:rPr>
                        <a:t>B1 “Intermediate” </a:t>
                      </a:r>
                      <a:endParaRPr lang="nb-NO" sz="2700">
                        <a:effectLst/>
                        <a:latin typeface="+mn-lt"/>
                        <a:ea typeface="Times New Roman" panose="02020603050405020304" pitchFamily="18" charset="0"/>
                        <a:cs typeface="Times New Roman" panose="02020603050405020304" pitchFamily="18" charset="0"/>
                      </a:endParaRPr>
                    </a:p>
                  </a:txBody>
                  <a:tcPr marT="0" marB="0"/>
                </a:tc>
                <a:tc>
                  <a:txBody>
                    <a:bodyPr/>
                    <a:lstStyle/>
                    <a:p>
                      <a:pPr>
                        <a:spcAft>
                          <a:spcPts val="0"/>
                        </a:spcAft>
                      </a:pPr>
                      <a:r>
                        <a:rPr lang="en-US" sz="2700">
                          <a:effectLst/>
                        </a:rPr>
                        <a:t>Intermediate Low-Mid</a:t>
                      </a:r>
                      <a:endParaRPr lang="nb-NO" sz="2700">
                        <a:effectLst/>
                        <a:latin typeface="+mn-lt"/>
                        <a:ea typeface="Times New Roman" panose="02020603050405020304" pitchFamily="18" charset="0"/>
                        <a:cs typeface="Times New Roman" panose="02020603050405020304" pitchFamily="18" charset="0"/>
                      </a:endParaRPr>
                    </a:p>
                  </a:txBody>
                  <a:tcPr marT="0" marB="0"/>
                </a:tc>
                <a:tc>
                  <a:txBody>
                    <a:bodyPr/>
                    <a:lstStyle/>
                    <a:p>
                      <a:pPr>
                        <a:spcAft>
                          <a:spcPts val="0"/>
                        </a:spcAft>
                      </a:pPr>
                      <a:r>
                        <a:rPr lang="en-US" sz="2700" dirty="0">
                          <a:effectLst/>
                        </a:rPr>
                        <a:t>ТРКИ-1 I </a:t>
                      </a:r>
                      <a:r>
                        <a:rPr lang="en-US" sz="2700" dirty="0" err="1">
                          <a:effectLst/>
                        </a:rPr>
                        <a:t>Cертификационный</a:t>
                      </a:r>
                      <a:r>
                        <a:rPr lang="en-US" sz="2700" dirty="0">
                          <a:effectLst/>
                        </a:rPr>
                        <a:t> </a:t>
                      </a:r>
                      <a:r>
                        <a:rPr lang="en-US" sz="2700" dirty="0" err="1">
                          <a:effectLst/>
                        </a:rPr>
                        <a:t>уровень</a:t>
                      </a:r>
                      <a:endParaRPr lang="nb-NO" sz="2700" dirty="0">
                        <a:effectLst/>
                        <a:latin typeface="+mn-lt"/>
                        <a:ea typeface="Times New Roman" panose="02020603050405020304" pitchFamily="18" charset="0"/>
                        <a:cs typeface="Times New Roman" panose="02020603050405020304" pitchFamily="18" charset="0"/>
                      </a:endParaRPr>
                    </a:p>
                  </a:txBody>
                  <a:tcPr marT="0" marB="0"/>
                </a:tc>
                <a:tc>
                  <a:txBody>
                    <a:bodyPr/>
                    <a:lstStyle/>
                    <a:p>
                      <a:pPr algn="r">
                        <a:spcAft>
                          <a:spcPts val="0"/>
                        </a:spcAft>
                      </a:pPr>
                      <a:r>
                        <a:rPr lang="en-US" sz="2700" dirty="0">
                          <a:effectLst/>
                        </a:rPr>
                        <a:t>1,000</a:t>
                      </a:r>
                      <a:endParaRPr lang="nb-NO" sz="2700" dirty="0">
                        <a:effectLst/>
                        <a:latin typeface="+mn-lt"/>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3253641006"/>
                  </a:ext>
                </a:extLst>
              </a:tr>
              <a:tr h="812800">
                <a:tc>
                  <a:txBody>
                    <a:bodyPr/>
                    <a:lstStyle/>
                    <a:p>
                      <a:pPr>
                        <a:spcAft>
                          <a:spcPts val="0"/>
                        </a:spcAft>
                      </a:pPr>
                      <a:r>
                        <a:rPr lang="en-US" sz="2700">
                          <a:effectLst/>
                        </a:rPr>
                        <a:t>B2 “Upper Intermediate” </a:t>
                      </a:r>
                      <a:endParaRPr lang="nb-NO" sz="2700">
                        <a:effectLst/>
                        <a:latin typeface="+mn-lt"/>
                        <a:ea typeface="Times New Roman" panose="02020603050405020304" pitchFamily="18" charset="0"/>
                        <a:cs typeface="Times New Roman" panose="02020603050405020304" pitchFamily="18" charset="0"/>
                      </a:endParaRPr>
                    </a:p>
                  </a:txBody>
                  <a:tcPr marT="0" marB="0"/>
                </a:tc>
                <a:tc>
                  <a:txBody>
                    <a:bodyPr/>
                    <a:lstStyle/>
                    <a:p>
                      <a:pPr>
                        <a:spcAft>
                          <a:spcPts val="0"/>
                        </a:spcAft>
                      </a:pPr>
                      <a:r>
                        <a:rPr lang="en-US" sz="2700">
                          <a:effectLst/>
                        </a:rPr>
                        <a:t>Intermediate High-Advanced Low</a:t>
                      </a:r>
                      <a:endParaRPr lang="nb-NO" sz="2700">
                        <a:effectLst/>
                        <a:latin typeface="+mn-lt"/>
                        <a:ea typeface="Times New Roman" panose="02020603050405020304" pitchFamily="18" charset="0"/>
                        <a:cs typeface="Times New Roman" panose="02020603050405020304" pitchFamily="18" charset="0"/>
                      </a:endParaRPr>
                    </a:p>
                  </a:txBody>
                  <a:tcPr marT="0" marB="0"/>
                </a:tc>
                <a:tc>
                  <a:txBody>
                    <a:bodyPr/>
                    <a:lstStyle/>
                    <a:p>
                      <a:pPr>
                        <a:spcAft>
                          <a:spcPts val="0"/>
                        </a:spcAft>
                      </a:pPr>
                      <a:r>
                        <a:rPr lang="en-US" sz="2700">
                          <a:effectLst/>
                        </a:rPr>
                        <a:t>ТРКИ-2</a:t>
                      </a:r>
                      <a:endParaRPr lang="nb-NO" sz="2700">
                        <a:effectLst/>
                        <a:latin typeface="+mn-lt"/>
                        <a:ea typeface="Times New Roman" panose="02020603050405020304" pitchFamily="18" charset="0"/>
                        <a:cs typeface="Times New Roman" panose="02020603050405020304" pitchFamily="18" charset="0"/>
                      </a:endParaRPr>
                    </a:p>
                  </a:txBody>
                  <a:tcPr marT="0" marB="0"/>
                </a:tc>
                <a:tc>
                  <a:txBody>
                    <a:bodyPr/>
                    <a:lstStyle/>
                    <a:p>
                      <a:pPr algn="r">
                        <a:spcAft>
                          <a:spcPts val="0"/>
                        </a:spcAft>
                      </a:pPr>
                      <a:r>
                        <a:rPr lang="en-US" sz="2700" dirty="0">
                          <a:effectLst/>
                        </a:rPr>
                        <a:t>1,000</a:t>
                      </a:r>
                      <a:endParaRPr lang="nb-NO" sz="2700" dirty="0">
                        <a:effectLst/>
                        <a:latin typeface="+mn-lt"/>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378718442"/>
                  </a:ext>
                </a:extLst>
              </a:tr>
            </a:tbl>
          </a:graphicData>
        </a:graphic>
      </p:graphicFrame>
    </p:spTree>
    <p:extLst>
      <p:ext uri="{BB962C8B-B14F-4D97-AF65-F5344CB8AC3E}">
        <p14:creationId xmlns:p14="http://schemas.microsoft.com/office/powerpoint/2010/main" val="1974540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5C7D-0538-9746-A623-A5AC43FF84EF}"/>
              </a:ext>
            </a:extLst>
          </p:cNvPr>
          <p:cNvSpPr>
            <a:spLocks noGrp="1"/>
          </p:cNvSpPr>
          <p:nvPr>
            <p:ph type="title"/>
          </p:nvPr>
        </p:nvSpPr>
        <p:spPr/>
        <p:txBody>
          <a:bodyPr/>
          <a:lstStyle/>
          <a:p>
            <a:r>
              <a:rPr lang="en-US" b="1" dirty="0"/>
              <a:t>Typical Contexts Illustrated by Examples</a:t>
            </a:r>
            <a:endParaRPr lang="nb-NO" b="1" dirty="0"/>
          </a:p>
        </p:txBody>
      </p:sp>
      <p:sp>
        <p:nvSpPr>
          <p:cNvPr id="3" name="Content Placeholder 2">
            <a:extLst>
              <a:ext uri="{FF2B5EF4-FFF2-40B4-BE49-F238E27FC236}">
                <a16:creationId xmlns:a16="http://schemas.microsoft.com/office/drawing/2014/main" id="{09C18F3B-4A77-4446-BB02-917F15EE2434}"/>
              </a:ext>
            </a:extLst>
          </p:cNvPr>
          <p:cNvSpPr>
            <a:spLocks noGrp="1"/>
          </p:cNvSpPr>
          <p:nvPr>
            <p:ph idx="1"/>
          </p:nvPr>
        </p:nvSpPr>
        <p:spPr>
          <a:xfrm>
            <a:off x="838201" y="1825625"/>
            <a:ext cx="8023503" cy="4351339"/>
          </a:xfrm>
        </p:spPr>
        <p:txBody>
          <a:bodyPr>
            <a:normAutofit lnSpcReduction="10000"/>
          </a:bodyPr>
          <a:lstStyle/>
          <a:p>
            <a:r>
              <a:rPr lang="en-US" dirty="0"/>
              <a:t>For each lexeme we identify 3 most common wordforms and </a:t>
            </a:r>
            <a:r>
              <a:rPr lang="en-US" b="1" dirty="0"/>
              <a:t>most typical grammatical constructions</a:t>
            </a:r>
            <a:r>
              <a:rPr lang="en-US" dirty="0"/>
              <a:t> and </a:t>
            </a:r>
            <a:r>
              <a:rPr lang="en-US" b="1" dirty="0"/>
              <a:t>lexical collocations</a:t>
            </a:r>
            <a:r>
              <a:rPr lang="en-US" dirty="0"/>
              <a:t>, and provide corpus-inspired </a:t>
            </a:r>
            <a:r>
              <a:rPr lang="en-US" b="1" dirty="0"/>
              <a:t>example sentences</a:t>
            </a:r>
          </a:p>
          <a:p>
            <a:r>
              <a:rPr lang="nb-NO" dirty="0" err="1"/>
              <a:t>Based</a:t>
            </a:r>
            <a:r>
              <a:rPr lang="nb-NO" dirty="0"/>
              <a:t> </a:t>
            </a:r>
            <a:r>
              <a:rPr lang="nb-NO" dirty="0" err="1"/>
              <a:t>on</a:t>
            </a:r>
            <a:r>
              <a:rPr lang="nb-NO" dirty="0"/>
              <a:t> </a:t>
            </a:r>
            <a:r>
              <a:rPr lang="nb-NO" dirty="0" err="1"/>
              <a:t>queries</a:t>
            </a:r>
            <a:r>
              <a:rPr lang="nb-NO" dirty="0"/>
              <a:t>:</a:t>
            </a:r>
          </a:p>
          <a:p>
            <a:pPr lvl="1"/>
            <a:r>
              <a:rPr lang="nb-NO" dirty="0" err="1"/>
              <a:t>SynTagRus</a:t>
            </a:r>
            <a:r>
              <a:rPr lang="nb-NO" dirty="0"/>
              <a:t> Corpus</a:t>
            </a:r>
          </a:p>
          <a:p>
            <a:pPr lvl="1"/>
            <a:r>
              <a:rPr lang="en-US" dirty="0"/>
              <a:t>the Russian National Corpus (</a:t>
            </a:r>
            <a:r>
              <a:rPr lang="nb-NO" dirty="0">
                <a:hlinkClick r:id="rId2"/>
              </a:rPr>
              <a:t>http://ruscorpora.ru</a:t>
            </a:r>
            <a:r>
              <a:rPr lang="en-US" dirty="0"/>
              <a:t>)</a:t>
            </a:r>
          </a:p>
          <a:p>
            <a:pPr lvl="1"/>
            <a:r>
              <a:rPr lang="en-US" dirty="0"/>
              <a:t>the Collocations Colligations Corpora (</a:t>
            </a:r>
            <a:r>
              <a:rPr lang="en-US" u="sng" dirty="0">
                <a:hlinkClick r:id="rId3"/>
              </a:rPr>
              <a:t>http://cococo.cosyco.ru/</a:t>
            </a:r>
            <a:r>
              <a:rPr lang="en-US" dirty="0"/>
              <a:t>) </a:t>
            </a:r>
          </a:p>
          <a:p>
            <a:pPr lvl="1"/>
            <a:r>
              <a:rPr lang="en-US" dirty="0"/>
              <a:t>the Russian </a:t>
            </a:r>
            <a:r>
              <a:rPr lang="en-US" dirty="0" err="1"/>
              <a:t>Constructicon</a:t>
            </a:r>
            <a:r>
              <a:rPr lang="en-US" dirty="0"/>
              <a:t> (</a:t>
            </a:r>
            <a:r>
              <a:rPr lang="en-US" u="sng" dirty="0">
                <a:hlinkClick r:id="rId4"/>
              </a:rPr>
              <a:t>https://constructicon.github.io/russian/</a:t>
            </a:r>
            <a:r>
              <a:rPr lang="en-US" dirty="0"/>
              <a:t>)</a:t>
            </a:r>
            <a:endParaRPr lang="nb-NO" dirty="0"/>
          </a:p>
        </p:txBody>
      </p:sp>
      <p:pic>
        <p:nvPicPr>
          <p:cNvPr id="4" name="Picture 3">
            <a:extLst>
              <a:ext uri="{FF2B5EF4-FFF2-40B4-BE49-F238E27FC236}">
                <a16:creationId xmlns:a16="http://schemas.microsoft.com/office/drawing/2014/main" id="{07B00488-C4F9-ED4A-8AF2-7493680D8B3B}"/>
              </a:ext>
            </a:extLst>
          </p:cNvPr>
          <p:cNvPicPr>
            <a:picLocks noChangeAspect="1"/>
          </p:cNvPicPr>
          <p:nvPr/>
        </p:nvPicPr>
        <p:blipFill>
          <a:blip r:embed="rId5"/>
          <a:stretch>
            <a:fillRect/>
          </a:stretch>
        </p:blipFill>
        <p:spPr>
          <a:xfrm>
            <a:off x="8861704" y="3276642"/>
            <a:ext cx="3215465" cy="757361"/>
          </a:xfrm>
          <a:prstGeom prst="rect">
            <a:avLst/>
          </a:prstGeom>
          <a:solidFill>
            <a:srgbClr val="0070C0"/>
          </a:solidFill>
        </p:spPr>
      </p:pic>
      <p:pic>
        <p:nvPicPr>
          <p:cNvPr id="5" name="Picture 4">
            <a:extLst>
              <a:ext uri="{FF2B5EF4-FFF2-40B4-BE49-F238E27FC236}">
                <a16:creationId xmlns:a16="http://schemas.microsoft.com/office/drawing/2014/main" id="{86BFB577-FB64-DA4E-A85F-6A6D5242E78D}"/>
              </a:ext>
            </a:extLst>
          </p:cNvPr>
          <p:cNvPicPr>
            <a:picLocks noChangeAspect="1"/>
          </p:cNvPicPr>
          <p:nvPr/>
        </p:nvPicPr>
        <p:blipFill>
          <a:blip r:embed="rId6"/>
          <a:stretch>
            <a:fillRect/>
          </a:stretch>
        </p:blipFill>
        <p:spPr>
          <a:xfrm>
            <a:off x="8861703" y="4241180"/>
            <a:ext cx="3220856" cy="83152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29BBB6E-ECEF-F143-8EB9-8704F14CEDB8}"/>
              </a:ext>
            </a:extLst>
          </p:cNvPr>
          <p:cNvPicPr>
            <a:picLocks noChangeAspect="1"/>
          </p:cNvPicPr>
          <p:nvPr/>
        </p:nvPicPr>
        <p:blipFill>
          <a:blip r:embed="rId7"/>
          <a:stretch>
            <a:fillRect/>
          </a:stretch>
        </p:blipFill>
        <p:spPr>
          <a:xfrm>
            <a:off x="7083177" y="5135611"/>
            <a:ext cx="5108823" cy="1443469"/>
          </a:xfrm>
          <a:prstGeom prst="rect">
            <a:avLst/>
          </a:prstGeom>
        </p:spPr>
      </p:pic>
    </p:spTree>
    <p:extLst>
      <p:ext uri="{BB962C8B-B14F-4D97-AF65-F5344CB8AC3E}">
        <p14:creationId xmlns:p14="http://schemas.microsoft.com/office/powerpoint/2010/main" val="3848119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8E13E-4B50-8841-A5C3-3496A513F3A0}"/>
              </a:ext>
            </a:extLst>
          </p:cNvPr>
          <p:cNvPicPr>
            <a:picLocks noChangeAspect="1"/>
          </p:cNvPicPr>
          <p:nvPr/>
        </p:nvPicPr>
        <p:blipFill>
          <a:blip r:embed="rId2"/>
          <a:stretch>
            <a:fillRect/>
          </a:stretch>
        </p:blipFill>
        <p:spPr>
          <a:xfrm>
            <a:off x="0" y="12192"/>
            <a:ext cx="12192000" cy="7391157"/>
          </a:xfrm>
          <a:prstGeom prst="rect">
            <a:avLst/>
          </a:prstGeom>
        </p:spPr>
      </p:pic>
      <p:sp>
        <p:nvSpPr>
          <p:cNvPr id="6" name="Rounded Rectangle 5">
            <a:extLst>
              <a:ext uri="{FF2B5EF4-FFF2-40B4-BE49-F238E27FC236}">
                <a16:creationId xmlns:a16="http://schemas.microsoft.com/office/drawing/2014/main" id="{D2FDF5EA-71AF-AE41-84AA-C69960CAB969}"/>
              </a:ext>
            </a:extLst>
          </p:cNvPr>
          <p:cNvSpPr/>
          <p:nvPr/>
        </p:nvSpPr>
        <p:spPr>
          <a:xfrm>
            <a:off x="7522464" y="2365249"/>
            <a:ext cx="4473224" cy="30599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783" indent="-685783" algn="ctr">
              <a:buAutoNum type="arabicParenR"/>
            </a:pPr>
            <a:r>
              <a:rPr lang="nb-NO" sz="3733" dirty="0"/>
              <a:t>Select a Level</a:t>
            </a:r>
          </a:p>
          <a:p>
            <a:pPr marL="685783" indent="-685783" algn="ctr">
              <a:buAutoNum type="arabicParenR"/>
            </a:pPr>
            <a:endParaRPr lang="nb-NO" sz="3733" dirty="0"/>
          </a:p>
          <a:p>
            <a:pPr algn="ctr"/>
            <a:r>
              <a:rPr lang="nb-NO" sz="3733" dirty="0"/>
              <a:t>2) </a:t>
            </a:r>
            <a:r>
              <a:rPr lang="nb-NO" sz="3733" dirty="0" err="1"/>
              <a:t>Search</a:t>
            </a:r>
            <a:r>
              <a:rPr lang="nb-NO" sz="3733" dirty="0"/>
              <a:t> by </a:t>
            </a:r>
            <a:r>
              <a:rPr lang="nb-NO" sz="3733" dirty="0" err="1"/>
              <a:t>topic</a:t>
            </a:r>
            <a:r>
              <a:rPr lang="nb-NO" sz="3733" dirty="0"/>
              <a:t>, </a:t>
            </a:r>
            <a:r>
              <a:rPr lang="nb-NO" sz="3733" dirty="0" err="1"/>
              <a:t>analysis</a:t>
            </a:r>
            <a:r>
              <a:rPr lang="nb-NO" sz="3733" dirty="0"/>
              <a:t>, </a:t>
            </a:r>
            <a:r>
              <a:rPr lang="nb-NO" sz="3733" dirty="0" err="1"/>
              <a:t>dictionary</a:t>
            </a:r>
            <a:r>
              <a:rPr lang="nb-NO" sz="3733" dirty="0"/>
              <a:t> </a:t>
            </a:r>
          </a:p>
        </p:txBody>
      </p:sp>
      <p:sp>
        <p:nvSpPr>
          <p:cNvPr id="4" name="Rounded Rectangle 3">
            <a:extLst>
              <a:ext uri="{FF2B5EF4-FFF2-40B4-BE49-F238E27FC236}">
                <a16:creationId xmlns:a16="http://schemas.microsoft.com/office/drawing/2014/main" id="{A3E0870A-FEC7-FB4E-995C-500CA157DA12}"/>
              </a:ext>
            </a:extLst>
          </p:cNvPr>
          <p:cNvSpPr/>
          <p:nvPr/>
        </p:nvSpPr>
        <p:spPr>
          <a:xfrm>
            <a:off x="132080" y="5045664"/>
            <a:ext cx="7562427" cy="1812337"/>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733" dirty="0" err="1">
                <a:solidFill>
                  <a:schemeClr val="tx1"/>
                </a:solidFill>
              </a:rPr>
              <a:t>Find</a:t>
            </a:r>
            <a:r>
              <a:rPr lang="nb-NO" sz="3733" dirty="0">
                <a:solidFill>
                  <a:schemeClr val="tx1"/>
                </a:solidFill>
              </a:rPr>
              <a:t> </a:t>
            </a:r>
            <a:r>
              <a:rPr lang="nb-NO" sz="3733" dirty="0" err="1">
                <a:solidFill>
                  <a:schemeClr val="tx1"/>
                </a:solidFill>
              </a:rPr>
              <a:t>the</a:t>
            </a:r>
            <a:r>
              <a:rPr lang="nb-NO" sz="3733" dirty="0">
                <a:solidFill>
                  <a:schemeClr val="tx1"/>
                </a:solidFill>
              </a:rPr>
              <a:t> </a:t>
            </a:r>
            <a:r>
              <a:rPr lang="nb-NO" sz="3733" dirty="0" err="1">
                <a:solidFill>
                  <a:schemeClr val="tx1"/>
                </a:solidFill>
              </a:rPr>
              <a:t>SMARTool</a:t>
            </a:r>
            <a:r>
              <a:rPr lang="nb-NO" sz="3733" dirty="0">
                <a:solidFill>
                  <a:schemeClr val="tx1"/>
                </a:solidFill>
              </a:rPr>
              <a:t> </a:t>
            </a:r>
            <a:r>
              <a:rPr lang="nb-NO" sz="3733" dirty="0" err="1">
                <a:solidFill>
                  <a:schemeClr val="tx1"/>
                </a:solidFill>
              </a:rPr>
              <a:t>here</a:t>
            </a:r>
            <a:r>
              <a:rPr lang="nb-NO" sz="3733" dirty="0">
                <a:solidFill>
                  <a:schemeClr val="tx1"/>
                </a:solidFill>
              </a:rPr>
              <a:t>:</a:t>
            </a:r>
          </a:p>
          <a:p>
            <a:pPr algn="ctr"/>
            <a:r>
              <a:rPr lang="en-US" sz="3733" u="sng" dirty="0">
                <a:hlinkClick r:id="rId3"/>
              </a:rPr>
              <a:t>https://smartool.github.io/smartool/</a:t>
            </a:r>
            <a:endParaRPr lang="nb-NO" sz="3733" dirty="0"/>
          </a:p>
        </p:txBody>
      </p:sp>
    </p:spTree>
    <p:extLst>
      <p:ext uri="{BB962C8B-B14F-4D97-AF65-F5344CB8AC3E}">
        <p14:creationId xmlns:p14="http://schemas.microsoft.com/office/powerpoint/2010/main" val="2899467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2475149" y="2866771"/>
            <a:ext cx="7241698" cy="1000564"/>
          </a:xfrm>
        </p:spPr>
        <p:txBody>
          <a:bodyPr vert="horz" lIns="91440" tIns="45720" rIns="91440" bIns="45720" rtlCol="0" anchor="b">
            <a:normAutofit/>
          </a:bodyPr>
          <a:lstStyle/>
          <a:p>
            <a:r>
              <a:rPr lang="en-US" sz="5200" b="1" dirty="0"/>
              <a:t>The Russian </a:t>
            </a:r>
            <a:r>
              <a:rPr lang="en-US" sz="5200" b="1" dirty="0" err="1"/>
              <a:t>Constructicon</a:t>
            </a:r>
            <a:endParaRPr lang="en-US" sz="5200" b="1" dirty="0"/>
          </a:p>
        </p:txBody>
      </p:sp>
      <p:sp>
        <p:nvSpPr>
          <p:cNvPr id="30" name="Content Placeholder 4">
            <a:extLst>
              <a:ext uri="{FF2B5EF4-FFF2-40B4-BE49-F238E27FC236}">
                <a16:creationId xmlns:a16="http://schemas.microsoft.com/office/drawing/2014/main" id="{B9A7EF06-8B1E-C743-B608-76CEED67CF27}"/>
              </a:ext>
            </a:extLst>
          </p:cNvPr>
          <p:cNvSpPr txBox="1">
            <a:spLocks/>
          </p:cNvSpPr>
          <p:nvPr/>
        </p:nvSpPr>
        <p:spPr>
          <a:xfrm>
            <a:off x="2310320" y="4055466"/>
            <a:ext cx="7571355" cy="5801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dirty="0">
                <a:hlinkClick r:id="rId2"/>
              </a:rPr>
              <a:t>http://constructicon.github.io/russian/</a:t>
            </a:r>
            <a:r>
              <a:rPr lang="nb-NO" sz="3600" dirty="0"/>
              <a:t> </a:t>
            </a:r>
          </a:p>
        </p:txBody>
      </p:sp>
      <p:pic>
        <p:nvPicPr>
          <p:cNvPr id="5" name="Picture 4">
            <a:extLst>
              <a:ext uri="{FF2B5EF4-FFF2-40B4-BE49-F238E27FC236}">
                <a16:creationId xmlns:a16="http://schemas.microsoft.com/office/drawing/2014/main" id="{8FD21A5B-CA4B-A34E-8133-19CC34D5721C}"/>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9250" t="15875" r="8926" b="15850"/>
          <a:stretch/>
        </p:blipFill>
        <p:spPr>
          <a:xfrm>
            <a:off x="2623224" y="793205"/>
            <a:ext cx="6945549" cy="2197461"/>
          </a:xfrm>
          <a:prstGeom prst="rect">
            <a:avLst/>
          </a:prstGeom>
        </p:spPr>
      </p:pic>
    </p:spTree>
    <p:extLst>
      <p:ext uri="{BB962C8B-B14F-4D97-AF65-F5344CB8AC3E}">
        <p14:creationId xmlns:p14="http://schemas.microsoft.com/office/powerpoint/2010/main" val="2869680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1630453" y="2755889"/>
            <a:ext cx="8931093" cy="1000564"/>
          </a:xfrm>
        </p:spPr>
        <p:txBody>
          <a:bodyPr vert="horz" lIns="91440" tIns="45720" rIns="91440" bIns="45720" rtlCol="0" anchor="b">
            <a:normAutofit/>
          </a:bodyPr>
          <a:lstStyle/>
          <a:p>
            <a:r>
              <a:rPr lang="en-US" sz="5200" b="1" dirty="0"/>
              <a:t>Strategic Mastery of Russian Tool</a:t>
            </a:r>
          </a:p>
        </p:txBody>
      </p:sp>
      <p:pic>
        <p:nvPicPr>
          <p:cNvPr id="2050" name="Picture 2" descr="language SMARTool">
            <a:extLst>
              <a:ext uri="{FF2B5EF4-FFF2-40B4-BE49-F238E27FC236}">
                <a16:creationId xmlns:a16="http://schemas.microsoft.com/office/drawing/2014/main" id="{99D8F531-1FDA-0F4E-9670-9D62E54922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81965" y="1277431"/>
            <a:ext cx="6428067" cy="1478458"/>
          </a:xfrm>
          <a:prstGeom prst="rect">
            <a:avLst/>
          </a:prstGeom>
          <a:noFill/>
          <a:extLst>
            <a:ext uri="{909E8E84-426E-40DD-AFC4-6F175D3DCCD1}">
              <a14:hiddenFill xmlns:a14="http://schemas.microsoft.com/office/drawing/2010/main">
                <a:solidFill>
                  <a:srgbClr val="FFFFFF"/>
                </a:solidFill>
              </a14:hiddenFill>
            </a:ext>
          </a:extLst>
        </p:spPr>
      </p:pic>
      <p:sp>
        <p:nvSpPr>
          <p:cNvPr id="30" name="Content Placeholder 4">
            <a:extLst>
              <a:ext uri="{FF2B5EF4-FFF2-40B4-BE49-F238E27FC236}">
                <a16:creationId xmlns:a16="http://schemas.microsoft.com/office/drawing/2014/main" id="{B9A7EF06-8B1E-C743-B608-76CEED67CF27}"/>
              </a:ext>
            </a:extLst>
          </p:cNvPr>
          <p:cNvSpPr txBox="1">
            <a:spLocks/>
          </p:cNvSpPr>
          <p:nvPr/>
        </p:nvSpPr>
        <p:spPr>
          <a:xfrm>
            <a:off x="2882461" y="3944253"/>
            <a:ext cx="6427571" cy="5801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3600" dirty="0">
                <a:hlinkClick r:id="rId3"/>
              </a:rPr>
              <a:t>http://uit-no.github.io/smartool/</a:t>
            </a:r>
            <a:endParaRPr lang="nb-NO" sz="3600" dirty="0"/>
          </a:p>
        </p:txBody>
      </p:sp>
    </p:spTree>
    <p:extLst>
      <p:ext uri="{BB962C8B-B14F-4D97-AF65-F5344CB8AC3E}">
        <p14:creationId xmlns:p14="http://schemas.microsoft.com/office/powerpoint/2010/main" val="1246620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E740-F5C6-8E4C-A78C-FF232CE112AE}"/>
              </a:ext>
            </a:extLst>
          </p:cNvPr>
          <p:cNvSpPr>
            <a:spLocks noGrp="1"/>
          </p:cNvSpPr>
          <p:nvPr>
            <p:ph type="title"/>
          </p:nvPr>
        </p:nvSpPr>
        <p:spPr/>
        <p:txBody>
          <a:bodyPr/>
          <a:lstStyle/>
          <a:p>
            <a:r>
              <a:rPr lang="en-NO" dirty="0"/>
              <a:t>What is a construction?</a:t>
            </a:r>
          </a:p>
        </p:txBody>
      </p:sp>
      <p:sp>
        <p:nvSpPr>
          <p:cNvPr id="3" name="Content Placeholder 2">
            <a:extLst>
              <a:ext uri="{FF2B5EF4-FFF2-40B4-BE49-F238E27FC236}">
                <a16:creationId xmlns:a16="http://schemas.microsoft.com/office/drawing/2014/main" id="{87E54C24-C8BD-CB47-94EA-EAA82F5F9ABC}"/>
              </a:ext>
            </a:extLst>
          </p:cNvPr>
          <p:cNvSpPr>
            <a:spLocks noGrp="1"/>
          </p:cNvSpPr>
          <p:nvPr>
            <p:ph idx="1"/>
          </p:nvPr>
        </p:nvSpPr>
        <p:spPr/>
        <p:txBody>
          <a:bodyPr/>
          <a:lstStyle/>
          <a:p>
            <a:r>
              <a:rPr lang="en-GB" dirty="0"/>
              <a:t>A construction is:</a:t>
            </a:r>
          </a:p>
          <a:p>
            <a:pPr lvl="1"/>
            <a:r>
              <a:rPr lang="en-GB" sz="2800" dirty="0"/>
              <a:t>any </a:t>
            </a:r>
            <a:r>
              <a:rPr lang="en-GB" sz="2800" b="1" dirty="0"/>
              <a:t>conventionalized form-meaning pairing </a:t>
            </a:r>
            <a:r>
              <a:rPr lang="en-GB" sz="2800" dirty="0"/>
              <a:t>in a language, at any level of complexity, from morpheme through lexeme through phrase to discourse structure (Goldberg 2006, 5) </a:t>
            </a:r>
          </a:p>
          <a:p>
            <a:pPr lvl="1"/>
            <a:r>
              <a:rPr lang="en-GB" sz="2800" b="1" dirty="0">
                <a:effectLst/>
              </a:rPr>
              <a:t>the basic </a:t>
            </a:r>
            <a:r>
              <a:rPr lang="en-GB" sz="2800" dirty="0">
                <a:effectLst/>
              </a:rPr>
              <a:t>(though not elementary) </a:t>
            </a:r>
            <a:r>
              <a:rPr lang="en-GB" sz="2800" b="1" dirty="0">
                <a:effectLst/>
              </a:rPr>
              <a:t>unit</a:t>
            </a:r>
            <a:r>
              <a:rPr lang="en-GB" sz="2800" dirty="0">
                <a:effectLst/>
              </a:rPr>
              <a:t> that structures language</a:t>
            </a:r>
          </a:p>
          <a:p>
            <a:endParaRPr lang="en-NO" dirty="0"/>
          </a:p>
          <a:p>
            <a:r>
              <a:rPr lang="en-NO" dirty="0"/>
              <a:t>A construction may be </a:t>
            </a:r>
            <a:r>
              <a:rPr lang="en-NO" b="1" dirty="0"/>
              <a:t>compositional or non-compositional</a:t>
            </a:r>
          </a:p>
          <a:p>
            <a:r>
              <a:rPr lang="en-NO" b="1" dirty="0"/>
              <a:t>All meaningful units </a:t>
            </a:r>
            <a:r>
              <a:rPr lang="en-NO" dirty="0"/>
              <a:t>of a language are constructions</a:t>
            </a:r>
          </a:p>
          <a:p>
            <a:r>
              <a:rPr lang="en-NO" b="1" dirty="0"/>
              <a:t>An entire language </a:t>
            </a:r>
            <a:r>
              <a:rPr lang="en-NO" dirty="0"/>
              <a:t>can be described in terms of constructions</a:t>
            </a:r>
          </a:p>
        </p:txBody>
      </p:sp>
    </p:spTree>
    <p:extLst>
      <p:ext uri="{BB962C8B-B14F-4D97-AF65-F5344CB8AC3E}">
        <p14:creationId xmlns:p14="http://schemas.microsoft.com/office/powerpoint/2010/main" val="1718104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492F-555D-064B-A406-C01C0BF02540}"/>
              </a:ext>
            </a:extLst>
          </p:cNvPr>
          <p:cNvSpPr>
            <a:spLocks noGrp="1"/>
          </p:cNvSpPr>
          <p:nvPr>
            <p:ph type="title"/>
          </p:nvPr>
        </p:nvSpPr>
        <p:spPr>
          <a:xfrm>
            <a:off x="5069940" y="365123"/>
            <a:ext cx="6345920" cy="5460641"/>
          </a:xfrm>
        </p:spPr>
        <p:txBody>
          <a:bodyPr vert="horz" lIns="91440" tIns="45720" rIns="91440" bIns="45720" rtlCol="0">
            <a:normAutofit/>
          </a:bodyPr>
          <a:lstStyle/>
          <a:p>
            <a:r>
              <a:rPr lang="en-US" sz="5400" dirty="0"/>
              <a:t>“It’s constructions all the way down” </a:t>
            </a:r>
            <a:br>
              <a:rPr lang="en-US" sz="5400" dirty="0"/>
            </a:br>
            <a:r>
              <a:rPr lang="en-US" sz="5400" dirty="0"/>
              <a:t>(Goldberg 2006: 18)</a:t>
            </a:r>
          </a:p>
        </p:txBody>
      </p:sp>
      <p:pic>
        <p:nvPicPr>
          <p:cNvPr id="1026" name="Picture 2" descr="It's turtles all the way down. Is the universe infinite? | by Joel Durén |  Medium">
            <a:extLst>
              <a:ext uri="{FF2B5EF4-FFF2-40B4-BE49-F238E27FC236}">
                <a16:creationId xmlns:a16="http://schemas.microsoft.com/office/drawing/2014/main" id="{6AE55C73-B97D-9C4A-92B0-FE74F73C84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36" r="2" b="1306"/>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791798"/>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BE9D9-11F5-0041-AFB7-76887890FA52}"/>
              </a:ext>
            </a:extLst>
          </p:cNvPr>
          <p:cNvSpPr>
            <a:spLocks noGrp="1"/>
          </p:cNvSpPr>
          <p:nvPr>
            <p:ph type="title"/>
          </p:nvPr>
        </p:nvSpPr>
        <p:spPr/>
        <p:txBody>
          <a:bodyPr/>
          <a:lstStyle/>
          <a:p>
            <a:r>
              <a:rPr lang="en-NO" dirty="0"/>
              <a:t>Examples of </a:t>
            </a:r>
            <a:br>
              <a:rPr lang="en-NO" dirty="0"/>
            </a:br>
            <a:r>
              <a:rPr lang="en-NO" dirty="0"/>
              <a:t>R</a:t>
            </a:r>
            <a:r>
              <a:rPr lang="en-GB" dirty="0"/>
              <a:t>u</a:t>
            </a:r>
            <a:r>
              <a:rPr lang="en-NO" dirty="0"/>
              <a:t>ssian constructions</a:t>
            </a:r>
          </a:p>
        </p:txBody>
      </p:sp>
      <p:sp>
        <p:nvSpPr>
          <p:cNvPr id="3" name="Content Placeholder 2">
            <a:extLst>
              <a:ext uri="{FF2B5EF4-FFF2-40B4-BE49-F238E27FC236}">
                <a16:creationId xmlns:a16="http://schemas.microsoft.com/office/drawing/2014/main" id="{2F4FE0B1-18F7-D94C-BE20-028312761CD7}"/>
              </a:ext>
            </a:extLst>
          </p:cNvPr>
          <p:cNvSpPr>
            <a:spLocks noGrp="1"/>
          </p:cNvSpPr>
          <p:nvPr>
            <p:ph idx="1"/>
          </p:nvPr>
        </p:nvSpPr>
        <p:spPr/>
        <p:txBody>
          <a:bodyPr>
            <a:normAutofit lnSpcReduction="10000"/>
          </a:bodyPr>
          <a:lstStyle/>
          <a:p>
            <a:r>
              <a:rPr lang="en-NO" dirty="0"/>
              <a:t>morphemes</a:t>
            </a:r>
          </a:p>
          <a:p>
            <a:pPr marL="457200" lvl="1" indent="0">
              <a:buNone/>
            </a:pPr>
            <a:r>
              <a:rPr lang="en-NO" i="1" dirty="0"/>
              <a:t>-t’</a:t>
            </a:r>
            <a:r>
              <a:rPr lang="en-NO" dirty="0"/>
              <a:t> = INF</a:t>
            </a:r>
          </a:p>
          <a:p>
            <a:r>
              <a:rPr lang="en-NO" dirty="0"/>
              <a:t>lexemes</a:t>
            </a:r>
          </a:p>
          <a:p>
            <a:pPr marL="457200" lvl="1" indent="0">
              <a:buNone/>
            </a:pPr>
            <a:r>
              <a:rPr lang="nb-NO" i="1" dirty="0" err="1"/>
              <a:t>tanceva</a:t>
            </a:r>
            <a:r>
              <a:rPr lang="en-NO" i="1" dirty="0"/>
              <a:t>t’</a:t>
            </a:r>
            <a:r>
              <a:rPr lang="en-NO" dirty="0"/>
              <a:t> ‘dance’</a:t>
            </a:r>
          </a:p>
          <a:p>
            <a:r>
              <a:rPr lang="en-NO" dirty="0"/>
              <a:t>multi-word idioms where all slots are fixed</a:t>
            </a:r>
          </a:p>
          <a:p>
            <a:pPr marL="457200" lvl="1" indent="0">
              <a:buNone/>
            </a:pPr>
            <a:r>
              <a:rPr lang="en-NO" i="1" dirty="0"/>
              <a:t>tancevat’ ot Adama </a:t>
            </a:r>
            <a:r>
              <a:rPr lang="en-NO" dirty="0"/>
              <a:t>‘start from the very beginning’</a:t>
            </a:r>
          </a:p>
          <a:p>
            <a:r>
              <a:rPr lang="en-NO" b="1" dirty="0"/>
              <a:t>multi-word expressions with open slots</a:t>
            </a:r>
            <a:endParaRPr lang="ru-RU" b="1" dirty="0"/>
          </a:p>
          <a:p>
            <a:pPr marL="457200" lvl="1" indent="0">
              <a:buNone/>
            </a:pPr>
            <a:r>
              <a:rPr lang="en-GB" dirty="0"/>
              <a:t>VP </a:t>
            </a:r>
            <a:r>
              <a:rPr lang="nb-NO" dirty="0"/>
              <a:t>pod</a:t>
            </a:r>
            <a:r>
              <a:rPr lang="ru-RU" dirty="0"/>
              <a:t> </a:t>
            </a:r>
            <a:r>
              <a:rPr lang="en-GB" dirty="0"/>
              <a:t>NP-</a:t>
            </a:r>
            <a:r>
              <a:rPr lang="en-GB" dirty="0" err="1"/>
              <a:t>Acc</a:t>
            </a:r>
            <a:r>
              <a:rPr lang="en-GB" dirty="0"/>
              <a:t> </a:t>
            </a:r>
          </a:p>
          <a:p>
            <a:pPr marL="457200" lvl="1" indent="0">
              <a:buNone/>
            </a:pPr>
            <a:r>
              <a:rPr lang="nb-NO" i="1" dirty="0"/>
              <a:t>Ona </a:t>
            </a:r>
            <a:r>
              <a:rPr lang="nb-NO" i="1" dirty="0" err="1"/>
              <a:t>tancevala</a:t>
            </a:r>
            <a:r>
              <a:rPr lang="nb-NO" i="1" dirty="0"/>
              <a:t> pod </a:t>
            </a:r>
            <a:r>
              <a:rPr lang="nb-NO" i="1" dirty="0" err="1"/>
              <a:t>muzyku</a:t>
            </a:r>
            <a:r>
              <a:rPr lang="nb-NO" i="1" dirty="0"/>
              <a:t> </a:t>
            </a:r>
            <a:r>
              <a:rPr lang="nb-NO" dirty="0"/>
              <a:t>‘</a:t>
            </a:r>
            <a:r>
              <a:rPr lang="nb-NO" dirty="0" err="1"/>
              <a:t>She</a:t>
            </a:r>
            <a:r>
              <a:rPr lang="nb-NO" dirty="0"/>
              <a:t> </a:t>
            </a:r>
            <a:r>
              <a:rPr lang="nb-NO" dirty="0" err="1"/>
              <a:t>danced</a:t>
            </a:r>
            <a:r>
              <a:rPr lang="nb-NO" dirty="0"/>
              <a:t> to </a:t>
            </a:r>
            <a:r>
              <a:rPr lang="nb-NO" dirty="0" err="1"/>
              <a:t>the</a:t>
            </a:r>
            <a:r>
              <a:rPr lang="nb-NO" dirty="0"/>
              <a:t> </a:t>
            </a:r>
            <a:r>
              <a:rPr lang="nb-NO" dirty="0" err="1"/>
              <a:t>music</a:t>
            </a:r>
            <a:r>
              <a:rPr lang="nb-NO" dirty="0"/>
              <a:t>’</a:t>
            </a:r>
            <a:endParaRPr lang="en-NO" dirty="0"/>
          </a:p>
          <a:p>
            <a:r>
              <a:rPr lang="en-NO" dirty="0"/>
              <a:t>larger discourse units</a:t>
            </a:r>
          </a:p>
        </p:txBody>
      </p:sp>
      <p:pic>
        <p:nvPicPr>
          <p:cNvPr id="3074" name="Picture 2" descr="woman dancing avatar character 660590 - Download Free Vectors, Clipart  Graphics &amp; Vector Art">
            <a:extLst>
              <a:ext uri="{FF2B5EF4-FFF2-40B4-BE49-F238E27FC236}">
                <a16:creationId xmlns:a16="http://schemas.microsoft.com/office/drawing/2014/main" id="{DF903B95-B642-AF4A-B3FD-7BB83CA92236}"/>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15723"/>
          <a:stretch/>
        </p:blipFill>
        <p:spPr bwMode="auto">
          <a:xfrm>
            <a:off x="7921487" y="0"/>
            <a:ext cx="524454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E298A9EB-FFB6-5544-8D9D-643CC0FD8192}"/>
              </a:ext>
            </a:extLst>
          </p:cNvPr>
          <p:cNvSpPr/>
          <p:nvPr/>
        </p:nvSpPr>
        <p:spPr>
          <a:xfrm>
            <a:off x="8078857" y="4441801"/>
            <a:ext cx="4113144" cy="1808922"/>
          </a:xfrm>
          <a:prstGeom prst="wedgeRoundRectCallout">
            <a:avLst>
              <a:gd name="adj1" fmla="val -76431"/>
              <a:gd name="adj2" fmla="val -454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3200" dirty="0"/>
              <a:t>Our project focuses mainly on this type of construction</a:t>
            </a:r>
          </a:p>
        </p:txBody>
      </p:sp>
    </p:spTree>
    <p:extLst>
      <p:ext uri="{BB962C8B-B14F-4D97-AF65-F5344CB8AC3E}">
        <p14:creationId xmlns:p14="http://schemas.microsoft.com/office/powerpoint/2010/main" val="151486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5C50-12BC-CA4C-9B3D-F3CE962A6D20}"/>
              </a:ext>
            </a:extLst>
          </p:cNvPr>
          <p:cNvSpPr>
            <a:spLocks noGrp="1"/>
          </p:cNvSpPr>
          <p:nvPr>
            <p:ph type="title"/>
          </p:nvPr>
        </p:nvSpPr>
        <p:spPr>
          <a:xfrm>
            <a:off x="838200" y="365125"/>
            <a:ext cx="5257800" cy="1325563"/>
          </a:xfrm>
        </p:spPr>
        <p:txBody>
          <a:bodyPr/>
          <a:lstStyle/>
          <a:p>
            <a:r>
              <a:rPr lang="en-NO" dirty="0"/>
              <a:t>Filling in the gaps</a:t>
            </a:r>
          </a:p>
        </p:txBody>
      </p:sp>
      <p:sp>
        <p:nvSpPr>
          <p:cNvPr id="3" name="Content Placeholder 2">
            <a:extLst>
              <a:ext uri="{FF2B5EF4-FFF2-40B4-BE49-F238E27FC236}">
                <a16:creationId xmlns:a16="http://schemas.microsoft.com/office/drawing/2014/main" id="{8C354389-E755-804F-BFEF-BABA1EBE84AF}"/>
              </a:ext>
            </a:extLst>
          </p:cNvPr>
          <p:cNvSpPr>
            <a:spLocks noGrp="1"/>
          </p:cNvSpPr>
          <p:nvPr>
            <p:ph idx="1"/>
          </p:nvPr>
        </p:nvSpPr>
        <p:spPr>
          <a:xfrm>
            <a:off x="838200" y="1825625"/>
            <a:ext cx="5257800" cy="4351338"/>
          </a:xfrm>
        </p:spPr>
        <p:txBody>
          <a:bodyPr/>
          <a:lstStyle/>
          <a:p>
            <a:r>
              <a:rPr lang="en-NO" dirty="0"/>
              <a:t>Dictionaries, grammars, and textbooks focus primarily on lexemes, lexicalized idioms, inflectional paradigms,and grammatical patterns</a:t>
            </a:r>
          </a:p>
          <a:p>
            <a:r>
              <a:rPr lang="en-NO" b="1" dirty="0"/>
              <a:t>Multi-word expressions with open slots</a:t>
            </a:r>
            <a:r>
              <a:rPr lang="en-NO" dirty="0"/>
              <a:t> are less reliably represented in standard resources</a:t>
            </a:r>
          </a:p>
        </p:txBody>
      </p:sp>
      <p:grpSp>
        <p:nvGrpSpPr>
          <p:cNvPr id="14" name="Group 13">
            <a:extLst>
              <a:ext uri="{FF2B5EF4-FFF2-40B4-BE49-F238E27FC236}">
                <a16:creationId xmlns:a16="http://schemas.microsoft.com/office/drawing/2014/main" id="{D3B6EC5C-C42F-7141-9586-96FB68B97DE4}"/>
              </a:ext>
            </a:extLst>
          </p:cNvPr>
          <p:cNvGrpSpPr/>
          <p:nvPr/>
        </p:nvGrpSpPr>
        <p:grpSpPr>
          <a:xfrm>
            <a:off x="5696607" y="-138278"/>
            <a:ext cx="6608129" cy="7106637"/>
            <a:chOff x="5696607" y="-138278"/>
            <a:chExt cx="6608129" cy="7106637"/>
          </a:xfrm>
        </p:grpSpPr>
        <p:grpSp>
          <p:nvGrpSpPr>
            <p:cNvPr id="12" name="Group 11">
              <a:extLst>
                <a:ext uri="{FF2B5EF4-FFF2-40B4-BE49-F238E27FC236}">
                  <a16:creationId xmlns:a16="http://schemas.microsoft.com/office/drawing/2014/main" id="{FE7AA439-D4AA-2F48-A90A-5F199504E498}"/>
                </a:ext>
              </a:extLst>
            </p:cNvPr>
            <p:cNvGrpSpPr/>
            <p:nvPr/>
          </p:nvGrpSpPr>
          <p:grpSpPr>
            <a:xfrm>
              <a:off x="5696607" y="-138278"/>
              <a:ext cx="6608129" cy="6996278"/>
              <a:chOff x="6284936" y="-138278"/>
              <a:chExt cx="6019800" cy="5793643"/>
            </a:xfrm>
          </p:grpSpPr>
          <p:grpSp>
            <p:nvGrpSpPr>
              <p:cNvPr id="5" name="Group 4">
                <a:extLst>
                  <a:ext uri="{FF2B5EF4-FFF2-40B4-BE49-F238E27FC236}">
                    <a16:creationId xmlns:a16="http://schemas.microsoft.com/office/drawing/2014/main" id="{B37C9801-AB66-F541-ACB9-72C85752C3BA}"/>
                  </a:ext>
                </a:extLst>
              </p:cNvPr>
              <p:cNvGrpSpPr/>
              <p:nvPr/>
            </p:nvGrpSpPr>
            <p:grpSpPr>
              <a:xfrm>
                <a:off x="6284936" y="-113472"/>
                <a:ext cx="6019800" cy="5768837"/>
                <a:chOff x="6172200" y="-113472"/>
                <a:chExt cx="6019800" cy="5768837"/>
              </a:xfrm>
            </p:grpSpPr>
            <p:pic>
              <p:nvPicPr>
                <p:cNvPr id="2050" name="Picture 2" descr="The Cracks are Widening… and We are All Falling Through | The Contrary  Perspective">
                  <a:extLst>
                    <a:ext uri="{FF2B5EF4-FFF2-40B4-BE49-F238E27FC236}">
                      <a16:creationId xmlns:a16="http://schemas.microsoft.com/office/drawing/2014/main" id="{2C9C234A-EFFF-E449-8605-BBE780FAB7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08"/>
                <a:stretch/>
              </p:blipFill>
              <p:spPr bwMode="auto">
                <a:xfrm>
                  <a:off x="6172200" y="-113472"/>
                  <a:ext cx="6019800" cy="5768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2C0F84-9AB8-9E41-A32F-A39CB342345A}"/>
                    </a:ext>
                  </a:extLst>
                </p:cNvPr>
                <p:cNvSpPr txBox="1"/>
                <p:nvPr/>
              </p:nvSpPr>
              <p:spPr>
                <a:xfrm>
                  <a:off x="7815184" y="4761431"/>
                  <a:ext cx="1314784" cy="646331"/>
                </a:xfrm>
                <a:prstGeom prst="rect">
                  <a:avLst/>
                </a:prstGeom>
                <a:noFill/>
              </p:spPr>
              <p:txBody>
                <a:bodyPr wrap="none" rtlCol="0">
                  <a:spAutoFit/>
                </a:bodyPr>
                <a:lstStyle/>
                <a:p>
                  <a:r>
                    <a:rPr lang="en-NO" b="1" dirty="0"/>
                    <a:t>REFERENCE </a:t>
                  </a:r>
                </a:p>
                <a:p>
                  <a:r>
                    <a:rPr lang="en-NO" b="1" dirty="0"/>
                    <a:t>GRAMMAR</a:t>
                  </a:r>
                </a:p>
              </p:txBody>
            </p:sp>
            <p:sp>
              <p:nvSpPr>
                <p:cNvPr id="6" name="TextBox 5">
                  <a:extLst>
                    <a:ext uri="{FF2B5EF4-FFF2-40B4-BE49-F238E27FC236}">
                      <a16:creationId xmlns:a16="http://schemas.microsoft.com/office/drawing/2014/main" id="{19211FB2-18EF-DA4B-8203-B66777FAA684}"/>
                    </a:ext>
                  </a:extLst>
                </p:cNvPr>
                <p:cNvSpPr txBox="1"/>
                <p:nvPr/>
              </p:nvSpPr>
              <p:spPr>
                <a:xfrm rot="1838298">
                  <a:off x="9565704" y="4428611"/>
                  <a:ext cx="1382173" cy="369332"/>
                </a:xfrm>
                <a:prstGeom prst="rect">
                  <a:avLst/>
                </a:prstGeom>
                <a:noFill/>
              </p:spPr>
              <p:txBody>
                <a:bodyPr wrap="none" rtlCol="0">
                  <a:spAutoFit/>
                </a:bodyPr>
                <a:lstStyle/>
                <a:p>
                  <a:r>
                    <a:rPr lang="en-NO" b="1" dirty="0"/>
                    <a:t>DICTIONARY</a:t>
                  </a:r>
                </a:p>
              </p:txBody>
            </p:sp>
            <p:sp>
              <p:nvSpPr>
                <p:cNvPr id="7" name="TextBox 6">
                  <a:extLst>
                    <a:ext uri="{FF2B5EF4-FFF2-40B4-BE49-F238E27FC236}">
                      <a16:creationId xmlns:a16="http://schemas.microsoft.com/office/drawing/2014/main" id="{AFB5A7D7-7C2F-AC4A-8BC8-33D99628EA35}"/>
                    </a:ext>
                  </a:extLst>
                </p:cNvPr>
                <p:cNvSpPr txBox="1"/>
                <p:nvPr/>
              </p:nvSpPr>
              <p:spPr>
                <a:xfrm rot="21015385">
                  <a:off x="6252803" y="3551445"/>
                  <a:ext cx="1106393" cy="338554"/>
                </a:xfrm>
                <a:prstGeom prst="rect">
                  <a:avLst/>
                </a:prstGeom>
                <a:noFill/>
              </p:spPr>
              <p:txBody>
                <a:bodyPr wrap="none" rtlCol="0">
                  <a:spAutoFit/>
                </a:bodyPr>
                <a:lstStyle/>
                <a:p>
                  <a:r>
                    <a:rPr lang="en-NO" sz="1600" b="1" dirty="0"/>
                    <a:t>TEXTBOOK</a:t>
                  </a:r>
                </a:p>
              </p:txBody>
            </p:sp>
            <p:sp>
              <p:nvSpPr>
                <p:cNvPr id="8" name="TextBox 7">
                  <a:extLst>
                    <a:ext uri="{FF2B5EF4-FFF2-40B4-BE49-F238E27FC236}">
                      <a16:creationId xmlns:a16="http://schemas.microsoft.com/office/drawing/2014/main" id="{23DB9A66-7A25-CA4D-ACA4-C4EBAEBACF96}"/>
                    </a:ext>
                  </a:extLst>
                </p:cNvPr>
                <p:cNvSpPr txBox="1"/>
                <p:nvPr/>
              </p:nvSpPr>
              <p:spPr>
                <a:xfrm>
                  <a:off x="8373670" y="3780400"/>
                  <a:ext cx="726481" cy="461665"/>
                </a:xfrm>
                <a:prstGeom prst="rect">
                  <a:avLst/>
                </a:prstGeom>
                <a:noFill/>
              </p:spPr>
              <p:txBody>
                <a:bodyPr wrap="none" rtlCol="0">
                  <a:spAutoFit/>
                </a:bodyPr>
                <a:lstStyle/>
                <a:p>
                  <a:r>
                    <a:rPr lang="en-NO" sz="1200" b="1" dirty="0"/>
                    <a:t>PHRASE </a:t>
                  </a:r>
                </a:p>
                <a:p>
                  <a:r>
                    <a:rPr lang="en-NO" sz="1200" b="1" dirty="0"/>
                    <a:t>BOOK</a:t>
                  </a:r>
                </a:p>
              </p:txBody>
            </p:sp>
            <p:sp>
              <p:nvSpPr>
                <p:cNvPr id="9" name="TextBox 8">
                  <a:extLst>
                    <a:ext uri="{FF2B5EF4-FFF2-40B4-BE49-F238E27FC236}">
                      <a16:creationId xmlns:a16="http://schemas.microsoft.com/office/drawing/2014/main" id="{A02BDFC6-578F-B047-AA0D-42DEE13A2E22}"/>
                    </a:ext>
                  </a:extLst>
                </p:cNvPr>
                <p:cNvSpPr txBox="1"/>
                <p:nvPr/>
              </p:nvSpPr>
              <p:spPr>
                <a:xfrm rot="970530">
                  <a:off x="10669717" y="3871701"/>
                  <a:ext cx="959878" cy="307777"/>
                </a:xfrm>
                <a:prstGeom prst="rect">
                  <a:avLst/>
                </a:prstGeom>
                <a:noFill/>
              </p:spPr>
              <p:txBody>
                <a:bodyPr wrap="none" rtlCol="0">
                  <a:spAutoFit/>
                </a:bodyPr>
                <a:lstStyle/>
                <a:p>
                  <a:r>
                    <a:rPr lang="en-NO" sz="1400" b="1" dirty="0"/>
                    <a:t>GLOSSARY</a:t>
                  </a:r>
                </a:p>
              </p:txBody>
            </p:sp>
            <p:sp>
              <p:nvSpPr>
                <p:cNvPr id="10" name="TextBox 9">
                  <a:extLst>
                    <a:ext uri="{FF2B5EF4-FFF2-40B4-BE49-F238E27FC236}">
                      <a16:creationId xmlns:a16="http://schemas.microsoft.com/office/drawing/2014/main" id="{C43718D5-1846-2D46-93F0-8CA026FC15FF}"/>
                    </a:ext>
                  </a:extLst>
                </p:cNvPr>
                <p:cNvSpPr txBox="1"/>
                <p:nvPr/>
              </p:nvSpPr>
              <p:spPr>
                <a:xfrm>
                  <a:off x="8070574" y="556591"/>
                  <a:ext cx="2575272" cy="615553"/>
                </a:xfrm>
                <a:prstGeom prst="rect">
                  <a:avLst/>
                </a:prstGeom>
                <a:solidFill>
                  <a:schemeClr val="bg1"/>
                </a:solidFill>
              </p:spPr>
              <p:txBody>
                <a:bodyPr wrap="square" rtlCol="0">
                  <a:spAutoFit/>
                </a:bodyPr>
                <a:lstStyle/>
                <a:p>
                  <a:r>
                    <a:rPr lang="en-NO" sz="1700" dirty="0"/>
                    <a:t>It seems that a few things </a:t>
                  </a:r>
                </a:p>
                <a:p>
                  <a:r>
                    <a:rPr lang="en-NO" sz="1700" dirty="0"/>
                    <a:t>just fall through the cracks</a:t>
                  </a:r>
                </a:p>
              </p:txBody>
            </p:sp>
          </p:grpSp>
          <p:sp>
            <p:nvSpPr>
              <p:cNvPr id="11" name="Rectangle 10">
                <a:extLst>
                  <a:ext uri="{FF2B5EF4-FFF2-40B4-BE49-F238E27FC236}">
                    <a16:creationId xmlns:a16="http://schemas.microsoft.com/office/drawing/2014/main" id="{54EC02D4-242C-4648-8EBC-C19F42B5157B}"/>
                  </a:ext>
                </a:extLst>
              </p:cNvPr>
              <p:cNvSpPr/>
              <p:nvPr/>
            </p:nvSpPr>
            <p:spPr>
              <a:xfrm>
                <a:off x="6284936" y="-138278"/>
                <a:ext cx="147645" cy="2909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13" name="Rectangle 12">
              <a:extLst>
                <a:ext uri="{FF2B5EF4-FFF2-40B4-BE49-F238E27FC236}">
                  <a16:creationId xmlns:a16="http://schemas.microsoft.com/office/drawing/2014/main" id="{B843A962-7E5D-024D-869A-80D784DFE540}"/>
                </a:ext>
              </a:extLst>
            </p:cNvPr>
            <p:cNvSpPr/>
            <p:nvPr/>
          </p:nvSpPr>
          <p:spPr>
            <a:xfrm>
              <a:off x="5707117" y="3342290"/>
              <a:ext cx="105104" cy="3626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970711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8902-46C9-AE41-AFF5-B8715E7AB4EF}"/>
              </a:ext>
            </a:extLst>
          </p:cNvPr>
          <p:cNvSpPr>
            <a:spLocks noGrp="1"/>
          </p:cNvSpPr>
          <p:nvPr>
            <p:ph type="title"/>
          </p:nvPr>
        </p:nvSpPr>
        <p:spPr/>
        <p:txBody>
          <a:bodyPr/>
          <a:lstStyle/>
          <a:p>
            <a:r>
              <a:rPr lang="en-NO" dirty="0"/>
              <a:t>What is a constructicon?</a:t>
            </a:r>
          </a:p>
        </p:txBody>
      </p:sp>
      <p:sp>
        <p:nvSpPr>
          <p:cNvPr id="3" name="Content Placeholder 2">
            <a:extLst>
              <a:ext uri="{FF2B5EF4-FFF2-40B4-BE49-F238E27FC236}">
                <a16:creationId xmlns:a16="http://schemas.microsoft.com/office/drawing/2014/main" id="{8BF56681-054B-DC44-B488-39232E4840DC}"/>
              </a:ext>
            </a:extLst>
          </p:cNvPr>
          <p:cNvSpPr>
            <a:spLocks noGrp="1"/>
          </p:cNvSpPr>
          <p:nvPr>
            <p:ph idx="1"/>
          </p:nvPr>
        </p:nvSpPr>
        <p:spPr/>
        <p:txBody>
          <a:bodyPr/>
          <a:lstStyle/>
          <a:p>
            <a:r>
              <a:rPr lang="en-NO" dirty="0"/>
              <a:t>A constructicon is:</a:t>
            </a:r>
          </a:p>
          <a:p>
            <a:pPr lvl="1"/>
            <a:r>
              <a:rPr lang="en-NO" sz="2800" dirty="0"/>
              <a:t>a structured inventory of constructions in a given language</a:t>
            </a:r>
          </a:p>
          <a:p>
            <a:pPr lvl="1"/>
            <a:endParaRPr lang="en-NO" dirty="0"/>
          </a:p>
          <a:p>
            <a:r>
              <a:rPr lang="en-NO" dirty="0"/>
              <a:t>Constructicons exist for:</a:t>
            </a:r>
          </a:p>
          <a:p>
            <a:pPr lvl="1"/>
            <a:r>
              <a:rPr lang="en-NO" dirty="0"/>
              <a:t>English</a:t>
            </a:r>
          </a:p>
          <a:p>
            <a:pPr lvl="1"/>
            <a:r>
              <a:rPr lang="en-NO" dirty="0"/>
              <a:t>German</a:t>
            </a:r>
          </a:p>
          <a:p>
            <a:pPr lvl="1"/>
            <a:r>
              <a:rPr lang="en-NO" dirty="0"/>
              <a:t>Swedish</a:t>
            </a:r>
          </a:p>
          <a:p>
            <a:pPr lvl="1"/>
            <a:r>
              <a:rPr lang="en-NO" dirty="0"/>
              <a:t>Japanese</a:t>
            </a:r>
          </a:p>
          <a:p>
            <a:pPr lvl="1"/>
            <a:r>
              <a:rPr lang="en-NO" dirty="0"/>
              <a:t>Brazilian Portuguese</a:t>
            </a:r>
          </a:p>
        </p:txBody>
      </p:sp>
      <p:sp>
        <p:nvSpPr>
          <p:cNvPr id="4" name="Rounded Rectangle 3">
            <a:extLst>
              <a:ext uri="{FF2B5EF4-FFF2-40B4-BE49-F238E27FC236}">
                <a16:creationId xmlns:a16="http://schemas.microsoft.com/office/drawing/2014/main" id="{07739478-5F20-B54F-A27D-CAC51782932F}"/>
              </a:ext>
            </a:extLst>
          </p:cNvPr>
          <p:cNvSpPr/>
          <p:nvPr/>
        </p:nvSpPr>
        <p:spPr>
          <a:xfrm>
            <a:off x="5161660" y="3008120"/>
            <a:ext cx="5691499" cy="28286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3600" dirty="0"/>
              <a:t>The Russian Constructicon is by far the largest, </a:t>
            </a:r>
          </a:p>
          <a:p>
            <a:pPr algn="ctr"/>
            <a:r>
              <a:rPr lang="en-NO" sz="3600" dirty="0"/>
              <a:t>with over 2200 constuctions</a:t>
            </a:r>
          </a:p>
        </p:txBody>
      </p:sp>
    </p:spTree>
    <p:extLst>
      <p:ext uri="{BB962C8B-B14F-4D97-AF65-F5344CB8AC3E}">
        <p14:creationId xmlns:p14="http://schemas.microsoft.com/office/powerpoint/2010/main" val="30547552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40AD2-20E3-D149-B86E-E49F0C7D7DC2}"/>
              </a:ext>
            </a:extLst>
          </p:cNvPr>
          <p:cNvSpPr>
            <a:spLocks noGrp="1"/>
          </p:cNvSpPr>
          <p:nvPr>
            <p:ph type="title"/>
          </p:nvPr>
        </p:nvSpPr>
        <p:spPr/>
        <p:txBody>
          <a:bodyPr/>
          <a:lstStyle/>
          <a:p>
            <a:r>
              <a:rPr lang="en-NO" dirty="0"/>
              <a:t>Why build a constructicon?</a:t>
            </a:r>
          </a:p>
        </p:txBody>
      </p:sp>
      <p:sp>
        <p:nvSpPr>
          <p:cNvPr id="3" name="Content Placeholder 2">
            <a:extLst>
              <a:ext uri="{FF2B5EF4-FFF2-40B4-BE49-F238E27FC236}">
                <a16:creationId xmlns:a16="http://schemas.microsoft.com/office/drawing/2014/main" id="{C5FAEC9D-FE45-0D47-9AFD-41D3254F1A5C}"/>
              </a:ext>
            </a:extLst>
          </p:cNvPr>
          <p:cNvSpPr>
            <a:spLocks noGrp="1"/>
          </p:cNvSpPr>
          <p:nvPr>
            <p:ph idx="1"/>
          </p:nvPr>
        </p:nvSpPr>
        <p:spPr/>
        <p:txBody>
          <a:bodyPr/>
          <a:lstStyle/>
          <a:p>
            <a:r>
              <a:rPr lang="en-NO" dirty="0"/>
              <a:t>For linguists</a:t>
            </a:r>
          </a:p>
          <a:p>
            <a:pPr lvl="1"/>
            <a:r>
              <a:rPr lang="en-NO" dirty="0"/>
              <a:t>to achieve improved description of languages</a:t>
            </a:r>
          </a:p>
          <a:p>
            <a:pPr lvl="1"/>
            <a:r>
              <a:rPr lang="en-NO" dirty="0"/>
              <a:t>to extend theory of construction grammar</a:t>
            </a:r>
          </a:p>
          <a:p>
            <a:pPr lvl="1"/>
            <a:r>
              <a:rPr lang="en-NO" dirty="0"/>
              <a:t>to facilitate cross-linguistic typological comparison</a:t>
            </a:r>
          </a:p>
          <a:p>
            <a:pPr lvl="1"/>
            <a:endParaRPr lang="en-NO" dirty="0"/>
          </a:p>
          <a:p>
            <a:r>
              <a:rPr lang="en-NO" dirty="0"/>
              <a:t>For L2 learners</a:t>
            </a:r>
          </a:p>
          <a:p>
            <a:pPr lvl="1"/>
            <a:r>
              <a:rPr lang="en-NO" dirty="0"/>
              <a:t>to achieve greater language proficiency</a:t>
            </a:r>
          </a:p>
          <a:p>
            <a:pPr lvl="1"/>
            <a:r>
              <a:rPr lang="en-NO" dirty="0"/>
              <a:t>to motivate use of specific wordforms</a:t>
            </a:r>
          </a:p>
          <a:p>
            <a:pPr lvl="1"/>
            <a:r>
              <a:rPr lang="en-NO" dirty="0"/>
              <a:t>to fill in gaps in current language resources and pedagogy</a:t>
            </a:r>
          </a:p>
        </p:txBody>
      </p:sp>
    </p:spTree>
    <p:extLst>
      <p:ext uri="{BB962C8B-B14F-4D97-AF65-F5344CB8AC3E}">
        <p14:creationId xmlns:p14="http://schemas.microsoft.com/office/powerpoint/2010/main" val="2296605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E1EEA-29BB-CD45-A435-C0DD2650064A}"/>
              </a:ext>
            </a:extLst>
          </p:cNvPr>
          <p:cNvSpPr>
            <a:spLocks noGrp="1"/>
          </p:cNvSpPr>
          <p:nvPr>
            <p:ph type="title"/>
          </p:nvPr>
        </p:nvSpPr>
        <p:spPr/>
        <p:txBody>
          <a:bodyPr>
            <a:normAutofit/>
          </a:bodyPr>
          <a:lstStyle/>
          <a:p>
            <a:r>
              <a:rPr lang="en-NO" dirty="0"/>
              <a:t>How to build a constructicon:</a:t>
            </a:r>
            <a:br>
              <a:rPr lang="en-NO" dirty="0"/>
            </a:br>
            <a:r>
              <a:rPr lang="en-NO" dirty="0"/>
              <a:t>Classification of constructions</a:t>
            </a:r>
          </a:p>
        </p:txBody>
      </p:sp>
      <p:sp>
        <p:nvSpPr>
          <p:cNvPr id="3" name="Content Placeholder 2">
            <a:extLst>
              <a:ext uri="{FF2B5EF4-FFF2-40B4-BE49-F238E27FC236}">
                <a16:creationId xmlns:a16="http://schemas.microsoft.com/office/drawing/2014/main" id="{216A8D93-467A-2F46-80B9-2F12CAE78DD2}"/>
              </a:ext>
            </a:extLst>
          </p:cNvPr>
          <p:cNvSpPr>
            <a:spLocks noGrp="1"/>
          </p:cNvSpPr>
          <p:nvPr>
            <p:ph idx="1"/>
          </p:nvPr>
        </p:nvSpPr>
        <p:spPr/>
        <p:txBody>
          <a:bodyPr>
            <a:normAutofit fontScale="92500" lnSpcReduction="10000"/>
          </a:bodyPr>
          <a:lstStyle/>
          <a:p>
            <a:r>
              <a:rPr lang="en-NO" dirty="0"/>
              <a:t>Families</a:t>
            </a:r>
          </a:p>
          <a:p>
            <a:pPr lvl="1"/>
            <a:r>
              <a:rPr lang="en-GB" dirty="0"/>
              <a:t>a family is a relatively homogeneous group of approx. 2-9 constructions that share some semantic, syntactic, and/or structural properties </a:t>
            </a:r>
          </a:p>
          <a:p>
            <a:pPr lvl="1"/>
            <a:r>
              <a:rPr lang="en-GB" dirty="0"/>
              <a:t>the constructions in a family share various subsets of these properties</a:t>
            </a:r>
          </a:p>
          <a:p>
            <a:pPr lvl="1"/>
            <a:r>
              <a:rPr lang="en-GB" dirty="0"/>
              <a:t>semantic and syntactic tags facilitate identification of families </a:t>
            </a:r>
          </a:p>
          <a:p>
            <a:pPr lvl="1"/>
            <a:r>
              <a:rPr lang="en-GB" dirty="0"/>
              <a:t>annotation by a panel of three native speakers</a:t>
            </a:r>
            <a:endParaRPr lang="en-NO" dirty="0"/>
          </a:p>
          <a:p>
            <a:r>
              <a:rPr lang="en-NO" dirty="0"/>
              <a:t>Clusters</a:t>
            </a:r>
          </a:p>
          <a:p>
            <a:pPr lvl="1"/>
            <a:r>
              <a:rPr lang="en-NO" dirty="0"/>
              <a:t>a cluster is a group of families that are linked through semantic and/or syntactic similarities </a:t>
            </a:r>
            <a:r>
              <a:rPr lang="en-GB" dirty="0"/>
              <a:t>in a prototypical vs. peripheral distribution, usually corresponding to semantic subtypes in annotation</a:t>
            </a:r>
            <a:endParaRPr lang="en-NO" dirty="0"/>
          </a:p>
          <a:p>
            <a:r>
              <a:rPr lang="en-NO" dirty="0"/>
              <a:t>Networks</a:t>
            </a:r>
          </a:p>
          <a:p>
            <a:pPr lvl="1"/>
            <a:r>
              <a:rPr lang="en-NO" dirty="0"/>
              <a:t>a network is a group of clusters that share a general semantic tag</a:t>
            </a:r>
          </a:p>
        </p:txBody>
      </p:sp>
    </p:spTree>
    <p:extLst>
      <p:ext uri="{BB962C8B-B14F-4D97-AF65-F5344CB8AC3E}">
        <p14:creationId xmlns:p14="http://schemas.microsoft.com/office/powerpoint/2010/main" val="574425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9316A-03C2-1741-9148-D7FA2414455E}"/>
              </a:ext>
            </a:extLst>
          </p:cNvPr>
          <p:cNvSpPr>
            <a:spLocks noGrp="1"/>
          </p:cNvSpPr>
          <p:nvPr>
            <p:ph type="title"/>
          </p:nvPr>
        </p:nvSpPr>
        <p:spPr/>
        <p:txBody>
          <a:bodyPr/>
          <a:lstStyle/>
          <a:p>
            <a:r>
              <a:rPr lang="en-NO" dirty="0"/>
              <a:t>Constructionalization as grammaticalization</a:t>
            </a:r>
          </a:p>
        </p:txBody>
      </p:sp>
      <p:sp>
        <p:nvSpPr>
          <p:cNvPr id="3" name="Content Placeholder 2">
            <a:extLst>
              <a:ext uri="{FF2B5EF4-FFF2-40B4-BE49-F238E27FC236}">
                <a16:creationId xmlns:a16="http://schemas.microsoft.com/office/drawing/2014/main" id="{92914A40-E375-AF44-8F12-96BDBA2A3EFC}"/>
              </a:ext>
            </a:extLst>
          </p:cNvPr>
          <p:cNvSpPr>
            <a:spLocks noGrp="1"/>
          </p:cNvSpPr>
          <p:nvPr>
            <p:ph idx="1"/>
          </p:nvPr>
        </p:nvSpPr>
        <p:spPr/>
        <p:txBody>
          <a:bodyPr/>
          <a:lstStyle/>
          <a:p>
            <a:r>
              <a:rPr lang="en-NO" dirty="0"/>
              <a:t>Conventionalization of form-meaning pairings can be understood as an early stage in the process of grammaticalization</a:t>
            </a:r>
          </a:p>
          <a:p>
            <a:r>
              <a:rPr lang="en-NO" dirty="0"/>
              <a:t>The semantic tags are quasigramatical meanings that are distributed across constructions and their (partially bleached) anchor words</a:t>
            </a:r>
          </a:p>
          <a:p>
            <a:r>
              <a:rPr lang="en-NO" dirty="0"/>
              <a:t>Classification rests on lexical functions (cf. Mel’čuk, Apresjan) which are comparable across languages</a:t>
            </a:r>
          </a:p>
        </p:txBody>
      </p:sp>
    </p:spTree>
    <p:extLst>
      <p:ext uri="{BB962C8B-B14F-4D97-AF65-F5344CB8AC3E}">
        <p14:creationId xmlns:p14="http://schemas.microsoft.com/office/powerpoint/2010/main" val="224893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FB4C4503-C0EC-1049-B604-C56EB9C752AE}"/>
              </a:ext>
            </a:extLst>
          </p:cNvPr>
          <p:cNvPicPr>
            <a:picLocks noChangeAspect="1"/>
          </p:cNvPicPr>
          <p:nvPr/>
        </p:nvPicPr>
        <p:blipFill>
          <a:blip r:embed="rId2"/>
          <a:stretch>
            <a:fillRect/>
          </a:stretch>
        </p:blipFill>
        <p:spPr>
          <a:xfrm>
            <a:off x="0" y="586876"/>
            <a:ext cx="12192000" cy="6271124"/>
          </a:xfrm>
          <a:prstGeom prst="rect">
            <a:avLst/>
          </a:prstGeom>
        </p:spPr>
      </p:pic>
      <p:sp>
        <p:nvSpPr>
          <p:cNvPr id="4" name="Rounded Rectangle 3">
            <a:extLst>
              <a:ext uri="{FF2B5EF4-FFF2-40B4-BE49-F238E27FC236}">
                <a16:creationId xmlns:a16="http://schemas.microsoft.com/office/drawing/2014/main" id="{90FE55DF-4C80-9346-8C0E-F49E5F0C4922}"/>
              </a:ext>
            </a:extLst>
          </p:cNvPr>
          <p:cNvSpPr/>
          <p:nvPr/>
        </p:nvSpPr>
        <p:spPr>
          <a:xfrm>
            <a:off x="4809744" y="347472"/>
            <a:ext cx="7013449" cy="763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t>An example of a Prohibitive construction</a:t>
            </a:r>
            <a:endParaRPr lang="en-GB" sz="3200" dirty="0">
              <a:effectLst/>
            </a:endParaRPr>
          </a:p>
        </p:txBody>
      </p:sp>
    </p:spTree>
    <p:extLst>
      <p:ext uri="{BB962C8B-B14F-4D97-AF65-F5344CB8AC3E}">
        <p14:creationId xmlns:p14="http://schemas.microsoft.com/office/powerpoint/2010/main" val="3779701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FB4C4503-C0EC-1049-B604-C56EB9C752AE}"/>
              </a:ext>
            </a:extLst>
          </p:cNvPr>
          <p:cNvPicPr>
            <a:picLocks noChangeAspect="1"/>
          </p:cNvPicPr>
          <p:nvPr/>
        </p:nvPicPr>
        <p:blipFill>
          <a:blip r:embed="rId2"/>
          <a:stretch>
            <a:fillRect/>
          </a:stretch>
        </p:blipFill>
        <p:spPr>
          <a:xfrm>
            <a:off x="0" y="586876"/>
            <a:ext cx="12192000" cy="6271124"/>
          </a:xfrm>
          <a:prstGeom prst="rect">
            <a:avLst/>
          </a:prstGeom>
        </p:spPr>
      </p:pic>
      <p:sp>
        <p:nvSpPr>
          <p:cNvPr id="2" name="Rounded Rectangular Callout 1">
            <a:extLst>
              <a:ext uri="{FF2B5EF4-FFF2-40B4-BE49-F238E27FC236}">
                <a16:creationId xmlns:a16="http://schemas.microsoft.com/office/drawing/2014/main" id="{806C7597-ADA7-5E4A-8430-EFAB072CE2AE}"/>
              </a:ext>
            </a:extLst>
          </p:cNvPr>
          <p:cNvSpPr/>
          <p:nvPr/>
        </p:nvSpPr>
        <p:spPr>
          <a:xfrm>
            <a:off x="274320" y="246888"/>
            <a:ext cx="1408176" cy="413140"/>
          </a:xfrm>
          <a:prstGeom prst="wedgeRoundRectCallout">
            <a:avLst>
              <a:gd name="adj1" fmla="val -10710"/>
              <a:gd name="adj2" fmla="val 1144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3200" dirty="0"/>
              <a:t>anchor</a:t>
            </a:r>
          </a:p>
        </p:txBody>
      </p:sp>
      <p:sp>
        <p:nvSpPr>
          <p:cNvPr id="5" name="Rounded Rectangular Callout 4">
            <a:extLst>
              <a:ext uri="{FF2B5EF4-FFF2-40B4-BE49-F238E27FC236}">
                <a16:creationId xmlns:a16="http://schemas.microsoft.com/office/drawing/2014/main" id="{F3F4022E-389D-D14A-B36D-BC33D9AF0A52}"/>
              </a:ext>
            </a:extLst>
          </p:cNvPr>
          <p:cNvSpPr/>
          <p:nvPr/>
        </p:nvSpPr>
        <p:spPr>
          <a:xfrm>
            <a:off x="1792224" y="246888"/>
            <a:ext cx="874776" cy="413140"/>
          </a:xfrm>
          <a:prstGeom prst="wedgeRoundRectCallout">
            <a:avLst>
              <a:gd name="adj1" fmla="val -68930"/>
              <a:gd name="adj2" fmla="val 1166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3200" dirty="0"/>
              <a:t>slot</a:t>
            </a:r>
          </a:p>
        </p:txBody>
      </p:sp>
    </p:spTree>
    <p:extLst>
      <p:ext uri="{BB962C8B-B14F-4D97-AF65-F5344CB8AC3E}">
        <p14:creationId xmlns:p14="http://schemas.microsoft.com/office/powerpoint/2010/main" val="2998807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5321-FE73-5B4B-B0E6-B479D39D5766}"/>
              </a:ext>
            </a:extLst>
          </p:cNvPr>
          <p:cNvSpPr>
            <a:spLocks noGrp="1"/>
          </p:cNvSpPr>
          <p:nvPr>
            <p:ph type="title"/>
          </p:nvPr>
        </p:nvSpPr>
        <p:spPr/>
        <p:txBody>
          <a:bodyPr>
            <a:normAutofit fontScale="90000"/>
          </a:bodyPr>
          <a:lstStyle/>
          <a:p>
            <a:r>
              <a:rPr lang="en-GB" b="1" dirty="0"/>
              <a:t>Strategic targeting of rich inflectional morphology for linguistic analysis and L2 acquisition</a:t>
            </a:r>
            <a:endParaRPr lang="en-NO" dirty="0"/>
          </a:p>
        </p:txBody>
      </p:sp>
      <p:sp>
        <p:nvSpPr>
          <p:cNvPr id="3" name="Content Placeholder 2">
            <a:extLst>
              <a:ext uri="{FF2B5EF4-FFF2-40B4-BE49-F238E27FC236}">
                <a16:creationId xmlns:a16="http://schemas.microsoft.com/office/drawing/2014/main" id="{4C65E16C-66A8-9142-84B7-C4593D1792BB}"/>
              </a:ext>
            </a:extLst>
          </p:cNvPr>
          <p:cNvSpPr>
            <a:spLocks noGrp="1"/>
          </p:cNvSpPr>
          <p:nvPr>
            <p:ph idx="1"/>
          </p:nvPr>
        </p:nvSpPr>
        <p:spPr/>
        <p:txBody>
          <a:bodyPr>
            <a:normAutofit/>
          </a:bodyPr>
          <a:lstStyle/>
          <a:p>
            <a:r>
              <a:rPr lang="en-NO" sz="3200" b="1" dirty="0"/>
              <a:t>What I used to believe:</a:t>
            </a:r>
          </a:p>
          <a:p>
            <a:pPr lvl="1"/>
            <a:r>
              <a:rPr lang="en-NO" sz="3200" dirty="0"/>
              <a:t>students need to memorize full paradigms in order to achieve fluency</a:t>
            </a:r>
          </a:p>
          <a:p>
            <a:pPr lvl="1"/>
            <a:endParaRPr lang="en-NO" sz="3200" dirty="0"/>
          </a:p>
          <a:p>
            <a:r>
              <a:rPr lang="en-NO" sz="3200" b="1" dirty="0"/>
              <a:t>What I now believe:</a:t>
            </a:r>
          </a:p>
          <a:p>
            <a:pPr lvl="1"/>
            <a:r>
              <a:rPr lang="en-NO" sz="3200" dirty="0"/>
              <a:t>full paradigms are a fiction and we can strategically target acquisition of morphology</a:t>
            </a:r>
          </a:p>
        </p:txBody>
      </p:sp>
    </p:spTree>
    <p:extLst>
      <p:ext uri="{BB962C8B-B14F-4D97-AF65-F5344CB8AC3E}">
        <p14:creationId xmlns:p14="http://schemas.microsoft.com/office/powerpoint/2010/main" val="1806414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6AF2A0-18BB-B243-B02E-4159BDB1808E}"/>
              </a:ext>
            </a:extLst>
          </p:cNvPr>
          <p:cNvSpPr txBox="1"/>
          <p:nvPr/>
        </p:nvSpPr>
        <p:spPr>
          <a:xfrm>
            <a:off x="4840355" y="2574235"/>
            <a:ext cx="1838740" cy="1015663"/>
          </a:xfrm>
          <a:prstGeom prst="rect">
            <a:avLst/>
          </a:prstGeom>
          <a:noFill/>
          <a:ln w="57150">
            <a:solidFill>
              <a:schemeClr val="tx1"/>
            </a:solidFill>
          </a:ln>
        </p:spPr>
        <p:txBody>
          <a:bodyPr wrap="square" rtlCol="0">
            <a:spAutoFit/>
          </a:bodyPr>
          <a:lstStyle/>
          <a:p>
            <a:r>
              <a:rPr lang="en-NO" sz="1200"/>
              <a:t>1:1 (4 constructions) </a:t>
            </a:r>
          </a:p>
          <a:p>
            <a:r>
              <a:rPr lang="nb-NO" sz="1200" dirty="0"/>
              <a:t>Prevention of intended activity</a:t>
            </a:r>
            <a:endParaRPr lang="en-NO" sz="1200"/>
          </a:p>
          <a:p>
            <a:r>
              <a:rPr lang="nb-NO" sz="1200" i="1" dirty="0"/>
              <a:t>Ne smej VP-Imp.Inf</a:t>
            </a:r>
          </a:p>
          <a:p>
            <a:r>
              <a:rPr lang="nb-NO" sz="1200" i="1" dirty="0"/>
              <a:t>‘Don’t you dare X’</a:t>
            </a:r>
            <a:endParaRPr lang="en-NO" sz="1200" i="1"/>
          </a:p>
        </p:txBody>
      </p:sp>
      <p:sp>
        <p:nvSpPr>
          <p:cNvPr id="3" name="TextBox 2">
            <a:extLst>
              <a:ext uri="{FF2B5EF4-FFF2-40B4-BE49-F238E27FC236}">
                <a16:creationId xmlns:a16="http://schemas.microsoft.com/office/drawing/2014/main" id="{D38CEC48-6773-B44B-B7E5-A85D7F6D1836}"/>
              </a:ext>
            </a:extLst>
          </p:cNvPr>
          <p:cNvSpPr txBox="1"/>
          <p:nvPr/>
        </p:nvSpPr>
        <p:spPr>
          <a:xfrm>
            <a:off x="3269974" y="788505"/>
            <a:ext cx="1838740" cy="830997"/>
          </a:xfrm>
          <a:prstGeom prst="rect">
            <a:avLst/>
          </a:prstGeom>
          <a:noFill/>
          <a:ln>
            <a:solidFill>
              <a:schemeClr val="tx1"/>
            </a:solidFill>
          </a:ln>
        </p:spPr>
        <p:txBody>
          <a:bodyPr wrap="square" rtlCol="0">
            <a:spAutoFit/>
          </a:bodyPr>
          <a:lstStyle/>
          <a:p>
            <a:r>
              <a:rPr lang="en-NO" sz="1200"/>
              <a:t>1:2 (7 constructions)</a:t>
            </a:r>
            <a:endParaRPr lang="nb-NO" sz="1200" dirty="0"/>
          </a:p>
          <a:p>
            <a:r>
              <a:rPr lang="nb-NO" sz="1200" dirty="0"/>
              <a:t>General rules</a:t>
            </a:r>
            <a:endParaRPr lang="en-NO" sz="1200"/>
          </a:p>
          <a:p>
            <a:r>
              <a:rPr lang="nb-NO" sz="1200" i="1" dirty="0"/>
              <a:t>Ne VP-Inf! </a:t>
            </a:r>
          </a:p>
          <a:p>
            <a:r>
              <a:rPr lang="nb-NO" sz="1200" dirty="0"/>
              <a:t>‘No X-ing!’ </a:t>
            </a:r>
            <a:endParaRPr lang="en-NO" sz="1200"/>
          </a:p>
        </p:txBody>
      </p:sp>
      <p:sp>
        <p:nvSpPr>
          <p:cNvPr id="4" name="TextBox 3">
            <a:extLst>
              <a:ext uri="{FF2B5EF4-FFF2-40B4-BE49-F238E27FC236}">
                <a16:creationId xmlns:a16="http://schemas.microsoft.com/office/drawing/2014/main" id="{2AD51A80-184F-4F4C-9292-65CF85874BD1}"/>
              </a:ext>
            </a:extLst>
          </p:cNvPr>
          <p:cNvSpPr txBox="1"/>
          <p:nvPr/>
        </p:nvSpPr>
        <p:spPr>
          <a:xfrm>
            <a:off x="5817703" y="957468"/>
            <a:ext cx="2098737" cy="830997"/>
          </a:xfrm>
          <a:prstGeom prst="rect">
            <a:avLst/>
          </a:prstGeom>
          <a:noFill/>
          <a:ln>
            <a:solidFill>
              <a:schemeClr val="tx1"/>
            </a:solidFill>
          </a:ln>
        </p:spPr>
        <p:txBody>
          <a:bodyPr wrap="square" rtlCol="0">
            <a:spAutoFit/>
          </a:bodyPr>
          <a:lstStyle/>
          <a:p>
            <a:r>
              <a:rPr lang="en-NO" sz="1200"/>
              <a:t>1:</a:t>
            </a:r>
            <a:r>
              <a:rPr lang="ru-RU" sz="1200" dirty="0"/>
              <a:t>4</a:t>
            </a:r>
            <a:r>
              <a:rPr lang="en-NO" sz="1200"/>
              <a:t> (7 constructions)</a:t>
            </a:r>
            <a:endParaRPr lang="nb-NO" sz="1200" dirty="0"/>
          </a:p>
          <a:p>
            <a:r>
              <a:rPr lang="nb-NO" sz="1200" dirty="0"/>
              <a:t>Prohibition of smallest portion</a:t>
            </a:r>
            <a:endParaRPr lang="en-NO" sz="1200"/>
          </a:p>
          <a:p>
            <a:r>
              <a:rPr lang="nb-NO" sz="1200" i="1" dirty="0"/>
              <a:t>Nikakix NP-Gen! </a:t>
            </a:r>
          </a:p>
          <a:p>
            <a:r>
              <a:rPr lang="nb-NO" sz="1200" dirty="0"/>
              <a:t>‘No X-es!’</a:t>
            </a:r>
            <a:endParaRPr lang="en-NO" sz="1200"/>
          </a:p>
        </p:txBody>
      </p:sp>
      <p:sp>
        <p:nvSpPr>
          <p:cNvPr id="5" name="TextBox 4">
            <a:extLst>
              <a:ext uri="{FF2B5EF4-FFF2-40B4-BE49-F238E27FC236}">
                <a16:creationId xmlns:a16="http://schemas.microsoft.com/office/drawing/2014/main" id="{D5A08A9E-7FF5-B045-85BD-CB4FE8C66636}"/>
              </a:ext>
            </a:extLst>
          </p:cNvPr>
          <p:cNvSpPr txBox="1"/>
          <p:nvPr/>
        </p:nvSpPr>
        <p:spPr>
          <a:xfrm>
            <a:off x="8455161" y="1125054"/>
            <a:ext cx="2022031" cy="830997"/>
          </a:xfrm>
          <a:prstGeom prst="rect">
            <a:avLst/>
          </a:prstGeom>
          <a:noFill/>
          <a:ln>
            <a:solidFill>
              <a:schemeClr val="tx1"/>
            </a:solidFill>
          </a:ln>
        </p:spPr>
        <p:txBody>
          <a:bodyPr wrap="square" rtlCol="0">
            <a:spAutoFit/>
          </a:bodyPr>
          <a:lstStyle/>
          <a:p>
            <a:r>
              <a:rPr lang="en-NO" sz="1200"/>
              <a:t>1:</a:t>
            </a:r>
            <a:r>
              <a:rPr lang="ru-RU" sz="1200" dirty="0"/>
              <a:t>5</a:t>
            </a:r>
            <a:r>
              <a:rPr lang="nb-NO" sz="1200" dirty="0"/>
              <a:t> </a:t>
            </a:r>
            <a:r>
              <a:rPr lang="en-NO" sz="1200"/>
              <a:t>(3 constructions)</a:t>
            </a:r>
            <a:endParaRPr lang="ru-RU" sz="1200" dirty="0"/>
          </a:p>
          <a:p>
            <a:r>
              <a:rPr lang="nb-NO" sz="1200" dirty="0"/>
              <a:t>Anticipation of resistance</a:t>
            </a:r>
            <a:endParaRPr lang="en-NO" sz="1200"/>
          </a:p>
          <a:p>
            <a:r>
              <a:rPr lang="nb-NO" sz="1200" i="1" dirty="0"/>
              <a:t>Ne VP-Fut.2!</a:t>
            </a:r>
          </a:p>
          <a:p>
            <a:r>
              <a:rPr lang="nb-NO" sz="1200" dirty="0"/>
              <a:t>‘You’re not going to do X!’</a:t>
            </a:r>
            <a:endParaRPr lang="en-NO" sz="1200"/>
          </a:p>
        </p:txBody>
      </p:sp>
      <p:sp>
        <p:nvSpPr>
          <p:cNvPr id="6" name="TextBox 5">
            <a:extLst>
              <a:ext uri="{FF2B5EF4-FFF2-40B4-BE49-F238E27FC236}">
                <a16:creationId xmlns:a16="http://schemas.microsoft.com/office/drawing/2014/main" id="{7777BEC0-4D2E-A042-A437-E2A3FA21FF26}"/>
              </a:ext>
            </a:extLst>
          </p:cNvPr>
          <p:cNvSpPr txBox="1"/>
          <p:nvPr/>
        </p:nvSpPr>
        <p:spPr>
          <a:xfrm>
            <a:off x="8415129" y="2604052"/>
            <a:ext cx="2107005" cy="830997"/>
          </a:xfrm>
          <a:prstGeom prst="rect">
            <a:avLst/>
          </a:prstGeom>
          <a:noFill/>
          <a:ln>
            <a:solidFill>
              <a:schemeClr val="tx1"/>
            </a:solidFill>
          </a:ln>
        </p:spPr>
        <p:txBody>
          <a:bodyPr wrap="square" rtlCol="0">
            <a:spAutoFit/>
          </a:bodyPr>
          <a:lstStyle/>
          <a:p>
            <a:r>
              <a:rPr lang="en-NO" sz="1200"/>
              <a:t>1:</a:t>
            </a:r>
            <a:r>
              <a:rPr lang="ru-RU" sz="1200" dirty="0"/>
              <a:t>6</a:t>
            </a:r>
            <a:r>
              <a:rPr lang="nb-NO" sz="1200" dirty="0"/>
              <a:t> </a:t>
            </a:r>
            <a:r>
              <a:rPr lang="en-NO" sz="1200"/>
              <a:t>(2 constructions)</a:t>
            </a:r>
            <a:endParaRPr lang="ru-RU" sz="1200" dirty="0"/>
          </a:p>
          <a:p>
            <a:r>
              <a:rPr lang="nb-NO" sz="1200" dirty="0"/>
              <a:t>Prohibition against repeating</a:t>
            </a:r>
            <a:endParaRPr lang="en-NO" sz="1200"/>
          </a:p>
          <a:p>
            <a:r>
              <a:rPr lang="cs-CZ" sz="1200" i="1" dirty="0"/>
              <a:t>Čtob(y) Pron bol’še ne VP-Past!</a:t>
            </a:r>
          </a:p>
          <a:p>
            <a:r>
              <a:rPr lang="cs-CZ" sz="1200" dirty="0"/>
              <a:t>‘No more X-ing!’</a:t>
            </a:r>
            <a:endParaRPr lang="en-NO" sz="1200"/>
          </a:p>
        </p:txBody>
      </p:sp>
      <p:sp>
        <p:nvSpPr>
          <p:cNvPr id="7" name="TextBox 6">
            <a:extLst>
              <a:ext uri="{FF2B5EF4-FFF2-40B4-BE49-F238E27FC236}">
                <a16:creationId xmlns:a16="http://schemas.microsoft.com/office/drawing/2014/main" id="{464E613A-B705-1B4A-A7D1-2FB6A29B65FE}"/>
              </a:ext>
            </a:extLst>
          </p:cNvPr>
          <p:cNvSpPr txBox="1"/>
          <p:nvPr/>
        </p:nvSpPr>
        <p:spPr>
          <a:xfrm>
            <a:off x="1848677" y="2635563"/>
            <a:ext cx="1838739" cy="830997"/>
          </a:xfrm>
          <a:prstGeom prst="rect">
            <a:avLst/>
          </a:prstGeom>
          <a:noFill/>
          <a:ln>
            <a:solidFill>
              <a:schemeClr val="tx1"/>
            </a:solidFill>
          </a:ln>
        </p:spPr>
        <p:txBody>
          <a:bodyPr wrap="square" rtlCol="0">
            <a:spAutoFit/>
          </a:bodyPr>
          <a:lstStyle/>
          <a:p>
            <a:r>
              <a:rPr lang="en-NO" sz="1200"/>
              <a:t>1:</a:t>
            </a:r>
            <a:r>
              <a:rPr lang="ru-RU" sz="1200" dirty="0"/>
              <a:t>3</a:t>
            </a:r>
            <a:r>
              <a:rPr lang="nb-NO" sz="1200" dirty="0"/>
              <a:t> </a:t>
            </a:r>
            <a:r>
              <a:rPr lang="en-NO" sz="1200"/>
              <a:t>(9 constructions)</a:t>
            </a:r>
            <a:endParaRPr lang="ru-RU" sz="1200" dirty="0"/>
          </a:p>
          <a:p>
            <a:r>
              <a:rPr lang="nb-NO" sz="1200" dirty="0"/>
              <a:t>Milder tone</a:t>
            </a:r>
            <a:endParaRPr lang="en-NO" sz="1200"/>
          </a:p>
          <a:p>
            <a:r>
              <a:rPr lang="nb-NO" sz="1200" i="1" dirty="0"/>
              <a:t>(NP-Dat) ne stoit VP-Inf</a:t>
            </a:r>
          </a:p>
          <a:p>
            <a:r>
              <a:rPr lang="nb-NO" sz="1200" dirty="0"/>
              <a:t>‘There’s no point in X-ing’</a:t>
            </a:r>
            <a:endParaRPr lang="en-NO" sz="1200"/>
          </a:p>
        </p:txBody>
      </p:sp>
      <p:sp>
        <p:nvSpPr>
          <p:cNvPr id="9" name="Rectangle 8">
            <a:extLst>
              <a:ext uri="{FF2B5EF4-FFF2-40B4-BE49-F238E27FC236}">
                <a16:creationId xmlns:a16="http://schemas.microsoft.com/office/drawing/2014/main" id="{344A14BD-F19C-9344-99F3-2995F2F31F6C}"/>
              </a:ext>
            </a:extLst>
          </p:cNvPr>
          <p:cNvSpPr/>
          <p:nvPr/>
        </p:nvSpPr>
        <p:spPr>
          <a:xfrm>
            <a:off x="520147" y="332888"/>
            <a:ext cx="11307417" cy="35135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Box 9">
            <a:extLst>
              <a:ext uri="{FF2B5EF4-FFF2-40B4-BE49-F238E27FC236}">
                <a16:creationId xmlns:a16="http://schemas.microsoft.com/office/drawing/2014/main" id="{F41A6065-76B5-B04F-8281-2F499290F150}"/>
              </a:ext>
            </a:extLst>
          </p:cNvPr>
          <p:cNvSpPr txBox="1"/>
          <p:nvPr/>
        </p:nvSpPr>
        <p:spPr>
          <a:xfrm>
            <a:off x="8415129" y="4169465"/>
            <a:ext cx="2210414" cy="830997"/>
          </a:xfrm>
          <a:prstGeom prst="rect">
            <a:avLst/>
          </a:prstGeom>
          <a:noFill/>
          <a:ln>
            <a:solidFill>
              <a:schemeClr val="tx1"/>
            </a:solidFill>
          </a:ln>
        </p:spPr>
        <p:txBody>
          <a:bodyPr wrap="square" rtlCol="0">
            <a:spAutoFit/>
          </a:bodyPr>
          <a:lstStyle/>
          <a:p>
            <a:r>
              <a:rPr lang="en-NO" sz="1200"/>
              <a:t>2:5 (3 constructions)</a:t>
            </a:r>
            <a:endParaRPr lang="ru-RU" sz="1200" dirty="0"/>
          </a:p>
          <a:p>
            <a:r>
              <a:rPr lang="nb-NO" sz="1200" dirty="0"/>
              <a:t>Prohibition and Threat</a:t>
            </a:r>
            <a:endParaRPr lang="en-NO" sz="1200"/>
          </a:p>
          <a:p>
            <a:r>
              <a:rPr lang="nb-NO" sz="1200" i="1" dirty="0"/>
              <a:t>Ja Pron-Dat VP-Fut!</a:t>
            </a:r>
          </a:p>
          <a:p>
            <a:r>
              <a:rPr lang="nb-NO" sz="1200" dirty="0"/>
              <a:t>‘You do X and you will regret it!’</a:t>
            </a:r>
            <a:endParaRPr lang="en-NO" sz="1200"/>
          </a:p>
        </p:txBody>
      </p:sp>
      <p:sp>
        <p:nvSpPr>
          <p:cNvPr id="11" name="TextBox 10">
            <a:extLst>
              <a:ext uri="{FF2B5EF4-FFF2-40B4-BE49-F238E27FC236}">
                <a16:creationId xmlns:a16="http://schemas.microsoft.com/office/drawing/2014/main" id="{22A4A19E-6059-014C-9C18-1CBB1E765544}"/>
              </a:ext>
            </a:extLst>
          </p:cNvPr>
          <p:cNvSpPr txBox="1"/>
          <p:nvPr/>
        </p:nvSpPr>
        <p:spPr>
          <a:xfrm>
            <a:off x="4754373" y="5578536"/>
            <a:ext cx="1904250" cy="830997"/>
          </a:xfrm>
          <a:prstGeom prst="rect">
            <a:avLst/>
          </a:prstGeom>
          <a:noFill/>
          <a:ln>
            <a:solidFill>
              <a:schemeClr val="tx1"/>
            </a:solidFill>
          </a:ln>
        </p:spPr>
        <p:txBody>
          <a:bodyPr wrap="square" rtlCol="0">
            <a:spAutoFit/>
          </a:bodyPr>
          <a:lstStyle/>
          <a:p>
            <a:r>
              <a:rPr lang="en-NO" sz="1200"/>
              <a:t>2:4 (3 constructions)</a:t>
            </a:r>
          </a:p>
          <a:p>
            <a:r>
              <a:rPr lang="nb-NO" sz="1200" dirty="0"/>
              <a:t>Stop temporarily</a:t>
            </a:r>
            <a:endParaRPr lang="en-NO" sz="1200"/>
          </a:p>
          <a:p>
            <a:r>
              <a:rPr lang="nb-NO" sz="1200" i="1" dirty="0"/>
              <a:t>Podoždat’-Imper VP-Imp.Inf</a:t>
            </a:r>
          </a:p>
          <a:p>
            <a:r>
              <a:rPr lang="nb-NO" sz="1200" dirty="0"/>
              <a:t>‘Stop X-ing for a while’</a:t>
            </a:r>
            <a:endParaRPr lang="en-NO" sz="1200"/>
          </a:p>
        </p:txBody>
      </p:sp>
      <p:sp>
        <p:nvSpPr>
          <p:cNvPr id="12" name="TextBox 11">
            <a:extLst>
              <a:ext uri="{FF2B5EF4-FFF2-40B4-BE49-F238E27FC236}">
                <a16:creationId xmlns:a16="http://schemas.microsoft.com/office/drawing/2014/main" id="{93F8CEC6-8FD6-7A42-A8F7-FDE0C4205CEB}"/>
              </a:ext>
            </a:extLst>
          </p:cNvPr>
          <p:cNvSpPr txBox="1"/>
          <p:nvPr/>
        </p:nvSpPr>
        <p:spPr>
          <a:xfrm>
            <a:off x="642728" y="5449761"/>
            <a:ext cx="2301985" cy="830997"/>
          </a:xfrm>
          <a:prstGeom prst="rect">
            <a:avLst/>
          </a:prstGeom>
          <a:noFill/>
          <a:ln>
            <a:solidFill>
              <a:schemeClr val="tx1"/>
            </a:solidFill>
          </a:ln>
        </p:spPr>
        <p:txBody>
          <a:bodyPr wrap="square" rtlCol="0">
            <a:spAutoFit/>
          </a:bodyPr>
          <a:lstStyle/>
          <a:p>
            <a:r>
              <a:rPr lang="ru-RU" sz="1200" dirty="0"/>
              <a:t>2</a:t>
            </a:r>
            <a:r>
              <a:rPr lang="en-NO" sz="1200"/>
              <a:t>:</a:t>
            </a:r>
            <a:r>
              <a:rPr lang="ru-RU" sz="1200" dirty="0"/>
              <a:t>3</a:t>
            </a:r>
            <a:r>
              <a:rPr lang="en-NO" sz="1200"/>
              <a:t> (2 constructions)</a:t>
            </a:r>
            <a:endParaRPr lang="ru-RU" sz="1200" dirty="0"/>
          </a:p>
          <a:p>
            <a:r>
              <a:rPr lang="en-NO" sz="1200"/>
              <a:t>Delimitative</a:t>
            </a:r>
            <a:endParaRPr lang="ru-RU" sz="1200" dirty="0"/>
          </a:p>
          <a:p>
            <a:r>
              <a:rPr lang="nb-NO" sz="1200" i="1" dirty="0"/>
              <a:t>po-VP-Imp.Past i xvatit</a:t>
            </a:r>
          </a:p>
          <a:p>
            <a:r>
              <a:rPr lang="nb-NO" sz="1200" dirty="0"/>
              <a:t>‘You’ve done enough X-ing’</a:t>
            </a:r>
            <a:endParaRPr lang="en-NO" sz="1200"/>
          </a:p>
        </p:txBody>
      </p:sp>
      <p:sp>
        <p:nvSpPr>
          <p:cNvPr id="13" name="TextBox 12">
            <a:extLst>
              <a:ext uri="{FF2B5EF4-FFF2-40B4-BE49-F238E27FC236}">
                <a16:creationId xmlns:a16="http://schemas.microsoft.com/office/drawing/2014/main" id="{C617B0DA-6144-534F-A201-5B72AEA3BE1E}"/>
              </a:ext>
            </a:extLst>
          </p:cNvPr>
          <p:cNvSpPr txBox="1"/>
          <p:nvPr/>
        </p:nvSpPr>
        <p:spPr>
          <a:xfrm>
            <a:off x="1464674" y="4087413"/>
            <a:ext cx="2197894" cy="830997"/>
          </a:xfrm>
          <a:prstGeom prst="rect">
            <a:avLst/>
          </a:prstGeom>
          <a:noFill/>
          <a:ln>
            <a:solidFill>
              <a:schemeClr val="tx1"/>
            </a:solidFill>
          </a:ln>
        </p:spPr>
        <p:txBody>
          <a:bodyPr wrap="square" rtlCol="0">
            <a:spAutoFit/>
          </a:bodyPr>
          <a:lstStyle/>
          <a:p>
            <a:r>
              <a:rPr lang="ru-RU" sz="1200" dirty="0"/>
              <a:t>2</a:t>
            </a:r>
            <a:r>
              <a:rPr lang="en-NO" sz="1200"/>
              <a:t>:</a:t>
            </a:r>
            <a:r>
              <a:rPr lang="ru-RU" sz="1200" dirty="0"/>
              <a:t>2</a:t>
            </a:r>
            <a:r>
              <a:rPr lang="nb-NO" sz="1200" dirty="0"/>
              <a:t> </a:t>
            </a:r>
            <a:r>
              <a:rPr lang="en-NO" sz="1200"/>
              <a:t>(7 constructions)</a:t>
            </a:r>
            <a:endParaRPr lang="ru-RU" sz="1200" dirty="0"/>
          </a:p>
          <a:p>
            <a:r>
              <a:rPr lang="nb-NO" sz="1200" dirty="0"/>
              <a:t>Quantitative, milder tone</a:t>
            </a:r>
          </a:p>
          <a:p>
            <a:r>
              <a:rPr lang="nb-NO" sz="1200" i="1" dirty="0"/>
              <a:t>Xvatit (Pron.2-Dat) VP-Imp.Inf!</a:t>
            </a:r>
          </a:p>
          <a:p>
            <a:r>
              <a:rPr lang="nb-NO" sz="1200" dirty="0"/>
              <a:t>‘Enough X-ing!’</a:t>
            </a:r>
            <a:endParaRPr lang="en-NO" sz="1200"/>
          </a:p>
        </p:txBody>
      </p:sp>
      <p:sp>
        <p:nvSpPr>
          <p:cNvPr id="14" name="TextBox 13">
            <a:extLst>
              <a:ext uri="{FF2B5EF4-FFF2-40B4-BE49-F238E27FC236}">
                <a16:creationId xmlns:a16="http://schemas.microsoft.com/office/drawing/2014/main" id="{8BD5678D-7F9C-6946-B0DF-5083B8BA07A8}"/>
              </a:ext>
            </a:extLst>
          </p:cNvPr>
          <p:cNvSpPr txBox="1"/>
          <p:nvPr/>
        </p:nvSpPr>
        <p:spPr>
          <a:xfrm>
            <a:off x="4850294" y="4171049"/>
            <a:ext cx="1838740" cy="830997"/>
          </a:xfrm>
          <a:prstGeom prst="rect">
            <a:avLst/>
          </a:prstGeom>
          <a:noFill/>
          <a:ln w="57150">
            <a:solidFill>
              <a:schemeClr val="tx1"/>
            </a:solidFill>
          </a:ln>
        </p:spPr>
        <p:txBody>
          <a:bodyPr wrap="square" rtlCol="0">
            <a:spAutoFit/>
          </a:bodyPr>
          <a:lstStyle/>
          <a:p>
            <a:r>
              <a:rPr lang="ru-RU" sz="1200" dirty="0"/>
              <a:t>2</a:t>
            </a:r>
            <a:r>
              <a:rPr lang="en-NO" sz="1200"/>
              <a:t>:</a:t>
            </a:r>
            <a:r>
              <a:rPr lang="ru-RU" sz="1200" dirty="0"/>
              <a:t>1</a:t>
            </a:r>
            <a:r>
              <a:rPr lang="nb-NO" sz="1200" dirty="0"/>
              <a:t> </a:t>
            </a:r>
            <a:r>
              <a:rPr lang="en-NO" sz="1200"/>
              <a:t>(4 constructions)</a:t>
            </a:r>
            <a:endParaRPr lang="ru-RU" sz="1200" dirty="0"/>
          </a:p>
          <a:p>
            <a:r>
              <a:rPr lang="nb-NO" sz="1200" dirty="0"/>
              <a:t>Stop unwanted activity</a:t>
            </a:r>
            <a:endParaRPr lang="en-NO" sz="1200"/>
          </a:p>
          <a:p>
            <a:r>
              <a:rPr lang="nb-NO" sz="1200" i="1" dirty="0"/>
              <a:t>Brosit’-Imper VP-Imp.Inf</a:t>
            </a:r>
          </a:p>
          <a:p>
            <a:r>
              <a:rPr lang="nb-NO" sz="1200" dirty="0"/>
              <a:t>‘Stop X-ing!’</a:t>
            </a:r>
            <a:endParaRPr lang="en-NO" sz="1200"/>
          </a:p>
        </p:txBody>
      </p:sp>
      <p:sp>
        <p:nvSpPr>
          <p:cNvPr id="15" name="Rectangle 14">
            <a:extLst>
              <a:ext uri="{FF2B5EF4-FFF2-40B4-BE49-F238E27FC236}">
                <a16:creationId xmlns:a16="http://schemas.microsoft.com/office/drawing/2014/main" id="{D7E6EF30-24D5-A641-B3DB-16B12754B8D9}"/>
              </a:ext>
            </a:extLst>
          </p:cNvPr>
          <p:cNvSpPr/>
          <p:nvPr/>
        </p:nvSpPr>
        <p:spPr>
          <a:xfrm>
            <a:off x="520147" y="3846444"/>
            <a:ext cx="11307417" cy="2720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FF77656C-478E-D04B-9479-6CBC1626CE9F}"/>
              </a:ext>
            </a:extLst>
          </p:cNvPr>
          <p:cNvSpPr txBox="1"/>
          <p:nvPr/>
        </p:nvSpPr>
        <p:spPr>
          <a:xfrm rot="16200000">
            <a:off x="-215880" y="1675321"/>
            <a:ext cx="1009956" cy="369332"/>
          </a:xfrm>
          <a:prstGeom prst="rect">
            <a:avLst/>
          </a:prstGeom>
          <a:noFill/>
        </p:spPr>
        <p:txBody>
          <a:bodyPr wrap="none" rtlCol="0">
            <a:spAutoFit/>
          </a:bodyPr>
          <a:lstStyle/>
          <a:p>
            <a:r>
              <a:rPr lang="nb-NO" dirty="0"/>
              <a:t>Cluster 1</a:t>
            </a:r>
            <a:endParaRPr lang="en-NO"/>
          </a:p>
        </p:txBody>
      </p:sp>
      <p:sp>
        <p:nvSpPr>
          <p:cNvPr id="17" name="TextBox 16">
            <a:extLst>
              <a:ext uri="{FF2B5EF4-FFF2-40B4-BE49-F238E27FC236}">
                <a16:creationId xmlns:a16="http://schemas.microsoft.com/office/drawing/2014/main" id="{A9404D47-4BF6-C54B-806C-98464FBFBB23}"/>
              </a:ext>
            </a:extLst>
          </p:cNvPr>
          <p:cNvSpPr txBox="1"/>
          <p:nvPr/>
        </p:nvSpPr>
        <p:spPr>
          <a:xfrm rot="16200000">
            <a:off x="-215880" y="4884778"/>
            <a:ext cx="1009956" cy="369332"/>
          </a:xfrm>
          <a:prstGeom prst="rect">
            <a:avLst/>
          </a:prstGeom>
          <a:noFill/>
        </p:spPr>
        <p:txBody>
          <a:bodyPr wrap="none" rtlCol="0">
            <a:spAutoFit/>
          </a:bodyPr>
          <a:lstStyle/>
          <a:p>
            <a:r>
              <a:rPr lang="nb-NO" dirty="0"/>
              <a:t>Cluster 2</a:t>
            </a:r>
            <a:endParaRPr lang="en-NO"/>
          </a:p>
        </p:txBody>
      </p:sp>
      <p:sp>
        <p:nvSpPr>
          <p:cNvPr id="22" name="TextBox 21">
            <a:extLst>
              <a:ext uri="{FF2B5EF4-FFF2-40B4-BE49-F238E27FC236}">
                <a16:creationId xmlns:a16="http://schemas.microsoft.com/office/drawing/2014/main" id="{4E71FFF3-AFB8-F140-9939-303B38111BA4}"/>
              </a:ext>
            </a:extLst>
          </p:cNvPr>
          <p:cNvSpPr txBox="1"/>
          <p:nvPr/>
        </p:nvSpPr>
        <p:spPr>
          <a:xfrm>
            <a:off x="455968" y="2693784"/>
            <a:ext cx="1540615" cy="276999"/>
          </a:xfrm>
          <a:prstGeom prst="rect">
            <a:avLst/>
          </a:prstGeom>
          <a:noFill/>
        </p:spPr>
        <p:txBody>
          <a:bodyPr wrap="none" rtlCol="0">
            <a:spAutoFit/>
          </a:bodyPr>
          <a:lstStyle/>
          <a:p>
            <a:r>
              <a:rPr lang="nb-NO" sz="1200" dirty="0"/>
              <a:t>overlap with Request</a:t>
            </a:r>
            <a:endParaRPr lang="en-NO" sz="1200"/>
          </a:p>
        </p:txBody>
      </p:sp>
      <p:sp>
        <p:nvSpPr>
          <p:cNvPr id="24" name="TextBox 23">
            <a:extLst>
              <a:ext uri="{FF2B5EF4-FFF2-40B4-BE49-F238E27FC236}">
                <a16:creationId xmlns:a16="http://schemas.microsoft.com/office/drawing/2014/main" id="{55E2FC93-B6B3-7946-A251-D4E398F21CC1}"/>
              </a:ext>
            </a:extLst>
          </p:cNvPr>
          <p:cNvSpPr txBox="1"/>
          <p:nvPr/>
        </p:nvSpPr>
        <p:spPr>
          <a:xfrm>
            <a:off x="10564132" y="2732156"/>
            <a:ext cx="1601932" cy="276999"/>
          </a:xfrm>
          <a:prstGeom prst="rect">
            <a:avLst/>
          </a:prstGeom>
          <a:noFill/>
        </p:spPr>
        <p:txBody>
          <a:bodyPr wrap="square" rtlCol="0">
            <a:spAutoFit/>
          </a:bodyPr>
          <a:lstStyle/>
          <a:p>
            <a:r>
              <a:rPr lang="nb-NO" sz="1200" dirty="0"/>
              <a:t>overlap with Warning</a:t>
            </a:r>
            <a:endParaRPr lang="en-NO" sz="1200"/>
          </a:p>
        </p:txBody>
      </p:sp>
      <p:cxnSp>
        <p:nvCxnSpPr>
          <p:cNvPr id="30" name="Straight Connector 29">
            <a:extLst>
              <a:ext uri="{FF2B5EF4-FFF2-40B4-BE49-F238E27FC236}">
                <a16:creationId xmlns:a16="http://schemas.microsoft.com/office/drawing/2014/main" id="{A806B210-6135-7345-AEC4-F617EA9F8355}"/>
              </a:ext>
            </a:extLst>
          </p:cNvPr>
          <p:cNvCxnSpPr>
            <a:cxnSpLocks/>
          </p:cNvCxnSpPr>
          <p:nvPr/>
        </p:nvCxnSpPr>
        <p:spPr>
          <a:xfrm>
            <a:off x="5480736" y="3589175"/>
            <a:ext cx="5664" cy="580290"/>
          </a:xfrm>
          <a:prstGeom prst="line">
            <a:avLst/>
          </a:prstGeom>
          <a:ln w="254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E417CB2A-AFCC-7E46-ACB4-94DDF0BBB185}"/>
              </a:ext>
            </a:extLst>
          </p:cNvPr>
          <p:cNvSpPr txBox="1"/>
          <p:nvPr/>
        </p:nvSpPr>
        <p:spPr>
          <a:xfrm>
            <a:off x="10368172" y="4308007"/>
            <a:ext cx="1406924" cy="276999"/>
          </a:xfrm>
          <a:prstGeom prst="rect">
            <a:avLst/>
          </a:prstGeom>
          <a:noFill/>
        </p:spPr>
        <p:txBody>
          <a:bodyPr wrap="none" rtlCol="0">
            <a:spAutoFit/>
          </a:bodyPr>
          <a:lstStyle/>
          <a:p>
            <a:r>
              <a:rPr lang="nb-NO" sz="1200" dirty="0"/>
              <a:t>overlap with Threat</a:t>
            </a:r>
            <a:endParaRPr lang="en-NO" sz="1200"/>
          </a:p>
        </p:txBody>
      </p:sp>
      <p:sp>
        <p:nvSpPr>
          <p:cNvPr id="39" name="TextBox 38">
            <a:extLst>
              <a:ext uri="{FF2B5EF4-FFF2-40B4-BE49-F238E27FC236}">
                <a16:creationId xmlns:a16="http://schemas.microsoft.com/office/drawing/2014/main" id="{BA49B6CD-E054-9746-8159-074E11278FFF}"/>
              </a:ext>
            </a:extLst>
          </p:cNvPr>
          <p:cNvSpPr txBox="1"/>
          <p:nvPr/>
        </p:nvSpPr>
        <p:spPr>
          <a:xfrm>
            <a:off x="6928461" y="379352"/>
            <a:ext cx="1540358" cy="276999"/>
          </a:xfrm>
          <a:prstGeom prst="rect">
            <a:avLst/>
          </a:prstGeom>
          <a:noFill/>
        </p:spPr>
        <p:txBody>
          <a:bodyPr wrap="none" rtlCol="0">
            <a:spAutoFit/>
          </a:bodyPr>
          <a:lstStyle/>
          <a:p>
            <a:r>
              <a:rPr lang="nb-NO" sz="1200" dirty="0"/>
              <a:t>overlap with Intensity</a:t>
            </a:r>
            <a:endParaRPr lang="en-NO" sz="1200"/>
          </a:p>
        </p:txBody>
      </p:sp>
      <p:sp>
        <p:nvSpPr>
          <p:cNvPr id="44" name="TextBox 43">
            <a:extLst>
              <a:ext uri="{FF2B5EF4-FFF2-40B4-BE49-F238E27FC236}">
                <a16:creationId xmlns:a16="http://schemas.microsoft.com/office/drawing/2014/main" id="{0CD918CE-DA58-9440-A159-052457DC08AD}"/>
              </a:ext>
            </a:extLst>
          </p:cNvPr>
          <p:cNvSpPr txBox="1"/>
          <p:nvPr/>
        </p:nvSpPr>
        <p:spPr>
          <a:xfrm>
            <a:off x="4702946" y="3615006"/>
            <a:ext cx="1056779" cy="276999"/>
          </a:xfrm>
          <a:prstGeom prst="rect">
            <a:avLst/>
          </a:prstGeom>
          <a:noFill/>
        </p:spPr>
        <p:txBody>
          <a:bodyPr wrap="square" rtlCol="0">
            <a:spAutoFit/>
          </a:bodyPr>
          <a:lstStyle/>
          <a:p>
            <a:r>
              <a:rPr lang="nb-NO" sz="1200" dirty="0"/>
              <a:t>imperative</a:t>
            </a:r>
            <a:endParaRPr lang="en-NO" sz="1200"/>
          </a:p>
        </p:txBody>
      </p:sp>
      <p:cxnSp>
        <p:nvCxnSpPr>
          <p:cNvPr id="46" name="Straight Arrow Connector 45">
            <a:extLst>
              <a:ext uri="{FF2B5EF4-FFF2-40B4-BE49-F238E27FC236}">
                <a16:creationId xmlns:a16="http://schemas.microsoft.com/office/drawing/2014/main" id="{A78ECE2D-D495-8148-8EAA-1B3B23757C83}"/>
              </a:ext>
            </a:extLst>
          </p:cNvPr>
          <p:cNvCxnSpPr>
            <a:cxnSpLocks/>
          </p:cNvCxnSpPr>
          <p:nvPr/>
        </p:nvCxnSpPr>
        <p:spPr>
          <a:xfrm>
            <a:off x="5996763" y="3589175"/>
            <a:ext cx="0" cy="5753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69D1E0B-FC08-3444-9718-44F0298A3CE1}"/>
              </a:ext>
            </a:extLst>
          </p:cNvPr>
          <p:cNvSpPr txBox="1"/>
          <p:nvPr/>
        </p:nvSpPr>
        <p:spPr>
          <a:xfrm>
            <a:off x="5981625" y="3828523"/>
            <a:ext cx="1601932" cy="276999"/>
          </a:xfrm>
          <a:prstGeom prst="rect">
            <a:avLst/>
          </a:prstGeom>
          <a:noFill/>
        </p:spPr>
        <p:txBody>
          <a:bodyPr wrap="square" rtlCol="0">
            <a:spAutoFit/>
          </a:bodyPr>
          <a:lstStyle/>
          <a:p>
            <a:r>
              <a:rPr lang="nb-NO" sz="1200" dirty="0"/>
              <a:t>continuative</a:t>
            </a:r>
            <a:endParaRPr lang="en-NO" sz="1200"/>
          </a:p>
        </p:txBody>
      </p:sp>
      <p:cxnSp>
        <p:nvCxnSpPr>
          <p:cNvPr id="48" name="Straight Arrow Connector 47">
            <a:extLst>
              <a:ext uri="{FF2B5EF4-FFF2-40B4-BE49-F238E27FC236}">
                <a16:creationId xmlns:a16="http://schemas.microsoft.com/office/drawing/2014/main" id="{06940CBC-5CBF-0347-9F92-AAE67DE93037}"/>
              </a:ext>
            </a:extLst>
          </p:cNvPr>
          <p:cNvCxnSpPr>
            <a:cxnSpLocks/>
          </p:cNvCxnSpPr>
          <p:nvPr/>
        </p:nvCxnSpPr>
        <p:spPr>
          <a:xfrm flipH="1" flipV="1">
            <a:off x="4444409" y="1616620"/>
            <a:ext cx="893136" cy="9576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2C93E52-B95E-7D4D-AA82-FA6024C65673}"/>
              </a:ext>
            </a:extLst>
          </p:cNvPr>
          <p:cNvSpPr txBox="1"/>
          <p:nvPr/>
        </p:nvSpPr>
        <p:spPr>
          <a:xfrm>
            <a:off x="4839662" y="1875876"/>
            <a:ext cx="1601932" cy="276999"/>
          </a:xfrm>
          <a:prstGeom prst="rect">
            <a:avLst/>
          </a:prstGeom>
          <a:noFill/>
        </p:spPr>
        <p:txBody>
          <a:bodyPr wrap="square" rtlCol="0">
            <a:spAutoFit/>
          </a:bodyPr>
          <a:lstStyle/>
          <a:p>
            <a:r>
              <a:rPr lang="nb-NO" sz="1200" dirty="0"/>
              <a:t>generalization</a:t>
            </a:r>
            <a:endParaRPr lang="en-NO" sz="1200"/>
          </a:p>
        </p:txBody>
      </p:sp>
      <p:cxnSp>
        <p:nvCxnSpPr>
          <p:cNvPr id="52" name="Straight Connector 51">
            <a:extLst>
              <a:ext uri="{FF2B5EF4-FFF2-40B4-BE49-F238E27FC236}">
                <a16:creationId xmlns:a16="http://schemas.microsoft.com/office/drawing/2014/main" id="{14D38CF7-3D52-9841-BE2E-4745FF167F90}"/>
              </a:ext>
            </a:extLst>
          </p:cNvPr>
          <p:cNvCxnSpPr>
            <a:cxnSpLocks/>
            <a:endCxn id="7" idx="0"/>
          </p:cNvCxnSpPr>
          <p:nvPr/>
        </p:nvCxnSpPr>
        <p:spPr>
          <a:xfrm flipH="1">
            <a:off x="2768047" y="1616620"/>
            <a:ext cx="786772" cy="1018943"/>
          </a:xfrm>
          <a:prstGeom prst="line">
            <a:avLst/>
          </a:prstGeom>
          <a:ln w="25400"/>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79140890-99C2-724D-BA43-DD44B37B11AB}"/>
              </a:ext>
            </a:extLst>
          </p:cNvPr>
          <p:cNvSpPr txBox="1"/>
          <p:nvPr/>
        </p:nvSpPr>
        <p:spPr>
          <a:xfrm>
            <a:off x="2239138" y="1748645"/>
            <a:ext cx="1601932" cy="276999"/>
          </a:xfrm>
          <a:prstGeom prst="rect">
            <a:avLst/>
          </a:prstGeom>
          <a:noFill/>
        </p:spPr>
        <p:txBody>
          <a:bodyPr wrap="square" rtlCol="0">
            <a:spAutoFit/>
          </a:bodyPr>
          <a:lstStyle/>
          <a:p>
            <a:r>
              <a:rPr lang="nb-NO" sz="1200" dirty="0"/>
              <a:t>predicative</a:t>
            </a:r>
            <a:endParaRPr lang="en-NO" sz="1200"/>
          </a:p>
        </p:txBody>
      </p:sp>
      <p:cxnSp>
        <p:nvCxnSpPr>
          <p:cNvPr id="55" name="Straight Arrow Connector 54">
            <a:extLst>
              <a:ext uri="{FF2B5EF4-FFF2-40B4-BE49-F238E27FC236}">
                <a16:creationId xmlns:a16="http://schemas.microsoft.com/office/drawing/2014/main" id="{E5AF2C57-7922-EA41-97DB-DF58C0B51098}"/>
              </a:ext>
            </a:extLst>
          </p:cNvPr>
          <p:cNvCxnSpPr>
            <a:cxnSpLocks/>
          </p:cNvCxnSpPr>
          <p:nvPr/>
        </p:nvCxnSpPr>
        <p:spPr>
          <a:xfrm flipH="1">
            <a:off x="3161433" y="1634541"/>
            <a:ext cx="743817" cy="978949"/>
          </a:xfrm>
          <a:prstGeom prst="straightConnector1">
            <a:avLst/>
          </a:prstGeom>
          <a:ln w="254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D361215-8425-B146-9357-37C4091B29B1}"/>
              </a:ext>
            </a:extLst>
          </p:cNvPr>
          <p:cNvSpPr txBox="1"/>
          <p:nvPr/>
        </p:nvSpPr>
        <p:spPr>
          <a:xfrm>
            <a:off x="3466849" y="2081793"/>
            <a:ext cx="1601932" cy="461665"/>
          </a:xfrm>
          <a:prstGeom prst="rect">
            <a:avLst/>
          </a:prstGeom>
          <a:noFill/>
        </p:spPr>
        <p:txBody>
          <a:bodyPr wrap="square" rtlCol="0">
            <a:spAutoFit/>
          </a:bodyPr>
          <a:lstStyle/>
          <a:p>
            <a:r>
              <a:rPr lang="nb-NO" sz="1200" dirty="0"/>
              <a:t>generalization</a:t>
            </a:r>
          </a:p>
          <a:p>
            <a:r>
              <a:rPr lang="nb-NO" sz="1200" dirty="0"/>
              <a:t>option</a:t>
            </a:r>
            <a:endParaRPr lang="en-NO" sz="1200"/>
          </a:p>
        </p:txBody>
      </p:sp>
      <p:cxnSp>
        <p:nvCxnSpPr>
          <p:cNvPr id="60" name="Straight Arrow Connector 59">
            <a:extLst>
              <a:ext uri="{FF2B5EF4-FFF2-40B4-BE49-F238E27FC236}">
                <a16:creationId xmlns:a16="http://schemas.microsoft.com/office/drawing/2014/main" id="{AFA3E6F4-8607-9D42-925D-AED287F3F70D}"/>
              </a:ext>
            </a:extLst>
          </p:cNvPr>
          <p:cNvCxnSpPr>
            <a:cxnSpLocks/>
          </p:cNvCxnSpPr>
          <p:nvPr/>
        </p:nvCxnSpPr>
        <p:spPr>
          <a:xfrm flipH="1" flipV="1">
            <a:off x="3687417" y="3014896"/>
            <a:ext cx="1152938" cy="684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A824FA9-3EA9-6945-9D4C-7959C5ABCC46}"/>
              </a:ext>
            </a:extLst>
          </p:cNvPr>
          <p:cNvSpPr txBox="1"/>
          <p:nvPr/>
        </p:nvSpPr>
        <p:spPr>
          <a:xfrm>
            <a:off x="3674013" y="3119302"/>
            <a:ext cx="1601932" cy="276999"/>
          </a:xfrm>
          <a:prstGeom prst="rect">
            <a:avLst/>
          </a:prstGeom>
          <a:noFill/>
        </p:spPr>
        <p:txBody>
          <a:bodyPr wrap="square" rtlCol="0">
            <a:spAutoFit/>
          </a:bodyPr>
          <a:lstStyle/>
          <a:p>
            <a:r>
              <a:rPr lang="nb-NO" sz="1200" dirty="0"/>
              <a:t>attenuation</a:t>
            </a:r>
            <a:endParaRPr lang="en-NO" sz="1200"/>
          </a:p>
        </p:txBody>
      </p:sp>
      <p:cxnSp>
        <p:nvCxnSpPr>
          <p:cNvPr id="71" name="Straight Arrow Connector 70">
            <a:extLst>
              <a:ext uri="{FF2B5EF4-FFF2-40B4-BE49-F238E27FC236}">
                <a16:creationId xmlns:a16="http://schemas.microsoft.com/office/drawing/2014/main" id="{B71DC807-D2D7-F84A-9408-03CC61B6C20A}"/>
              </a:ext>
            </a:extLst>
          </p:cNvPr>
          <p:cNvCxnSpPr>
            <a:cxnSpLocks/>
            <a:stCxn id="2" idx="0"/>
          </p:cNvCxnSpPr>
          <p:nvPr/>
        </p:nvCxnSpPr>
        <p:spPr>
          <a:xfrm flipV="1">
            <a:off x="5759725" y="1788465"/>
            <a:ext cx="475397" cy="7857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F87EBB4-193D-7B43-A929-00F177E3A285}"/>
              </a:ext>
            </a:extLst>
          </p:cNvPr>
          <p:cNvSpPr txBox="1"/>
          <p:nvPr/>
        </p:nvSpPr>
        <p:spPr>
          <a:xfrm>
            <a:off x="5997195" y="1997905"/>
            <a:ext cx="1601932" cy="276999"/>
          </a:xfrm>
          <a:prstGeom prst="rect">
            <a:avLst/>
          </a:prstGeom>
          <a:noFill/>
        </p:spPr>
        <p:txBody>
          <a:bodyPr wrap="square" rtlCol="0">
            <a:spAutoFit/>
          </a:bodyPr>
          <a:lstStyle/>
          <a:p>
            <a:r>
              <a:rPr lang="nb-NO" sz="1200" dirty="0"/>
              <a:t>intensification</a:t>
            </a:r>
            <a:endParaRPr lang="en-NO" sz="1200"/>
          </a:p>
        </p:txBody>
      </p:sp>
      <p:cxnSp>
        <p:nvCxnSpPr>
          <p:cNvPr id="75" name="Straight Arrow Connector 74">
            <a:extLst>
              <a:ext uri="{FF2B5EF4-FFF2-40B4-BE49-F238E27FC236}">
                <a16:creationId xmlns:a16="http://schemas.microsoft.com/office/drawing/2014/main" id="{1DF2504B-D4C1-FF42-B3EB-E8CF30C63F17}"/>
              </a:ext>
            </a:extLst>
          </p:cNvPr>
          <p:cNvCxnSpPr>
            <a:cxnSpLocks/>
            <a:stCxn id="2" idx="3"/>
            <a:endCxn id="5" idx="1"/>
          </p:cNvCxnSpPr>
          <p:nvPr/>
        </p:nvCxnSpPr>
        <p:spPr>
          <a:xfrm flipV="1">
            <a:off x="6679095" y="1540553"/>
            <a:ext cx="1776066" cy="154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AFAF9B4-0CEB-064B-8425-6F0735CD3277}"/>
              </a:ext>
            </a:extLst>
          </p:cNvPr>
          <p:cNvSpPr txBox="1"/>
          <p:nvPr/>
        </p:nvSpPr>
        <p:spPr>
          <a:xfrm>
            <a:off x="7821917" y="2009609"/>
            <a:ext cx="1106919" cy="461665"/>
          </a:xfrm>
          <a:prstGeom prst="rect">
            <a:avLst/>
          </a:prstGeom>
          <a:noFill/>
        </p:spPr>
        <p:txBody>
          <a:bodyPr wrap="square" rtlCol="0">
            <a:spAutoFit/>
          </a:bodyPr>
          <a:lstStyle/>
          <a:p>
            <a:r>
              <a:rPr lang="nb-NO" sz="1200" dirty="0"/>
              <a:t>opposition to resistance</a:t>
            </a:r>
            <a:endParaRPr lang="en-NO" sz="1200"/>
          </a:p>
        </p:txBody>
      </p:sp>
      <p:cxnSp>
        <p:nvCxnSpPr>
          <p:cNvPr id="78" name="Straight Arrow Connector 77">
            <a:extLst>
              <a:ext uri="{FF2B5EF4-FFF2-40B4-BE49-F238E27FC236}">
                <a16:creationId xmlns:a16="http://schemas.microsoft.com/office/drawing/2014/main" id="{A71FB166-FD8C-0541-BA9B-152954E3905B}"/>
              </a:ext>
            </a:extLst>
          </p:cNvPr>
          <p:cNvCxnSpPr>
            <a:cxnSpLocks/>
          </p:cNvCxnSpPr>
          <p:nvPr/>
        </p:nvCxnSpPr>
        <p:spPr>
          <a:xfrm>
            <a:off x="9791700" y="1956051"/>
            <a:ext cx="0" cy="6330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020C2CF5-A5C8-AC4C-8093-BE87456252CF}"/>
              </a:ext>
            </a:extLst>
          </p:cNvPr>
          <p:cNvSpPr txBox="1"/>
          <p:nvPr/>
        </p:nvSpPr>
        <p:spPr>
          <a:xfrm>
            <a:off x="9883701" y="2078367"/>
            <a:ext cx="1106919" cy="461665"/>
          </a:xfrm>
          <a:prstGeom prst="rect">
            <a:avLst/>
          </a:prstGeom>
          <a:noFill/>
        </p:spPr>
        <p:txBody>
          <a:bodyPr wrap="square" rtlCol="0">
            <a:spAutoFit/>
          </a:bodyPr>
          <a:lstStyle/>
          <a:p>
            <a:r>
              <a:rPr lang="nb-NO" sz="1200" dirty="0"/>
              <a:t>opposition to repetition</a:t>
            </a:r>
            <a:endParaRPr lang="en-NO" sz="1200"/>
          </a:p>
        </p:txBody>
      </p:sp>
      <p:cxnSp>
        <p:nvCxnSpPr>
          <p:cNvPr id="87" name="Straight Arrow Connector 86">
            <a:extLst>
              <a:ext uri="{FF2B5EF4-FFF2-40B4-BE49-F238E27FC236}">
                <a16:creationId xmlns:a16="http://schemas.microsoft.com/office/drawing/2014/main" id="{090B1F2E-15B4-AA41-8DDE-542A26A3CE63}"/>
              </a:ext>
            </a:extLst>
          </p:cNvPr>
          <p:cNvCxnSpPr>
            <a:cxnSpLocks/>
            <a:endCxn id="13" idx="3"/>
          </p:cNvCxnSpPr>
          <p:nvPr/>
        </p:nvCxnSpPr>
        <p:spPr>
          <a:xfrm flipH="1" flipV="1">
            <a:off x="3662568" y="4502912"/>
            <a:ext cx="1213064" cy="922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ADB93842-60E4-4540-9FBB-E6DB611C88EC}"/>
              </a:ext>
            </a:extLst>
          </p:cNvPr>
          <p:cNvSpPr txBox="1"/>
          <p:nvPr/>
        </p:nvSpPr>
        <p:spPr>
          <a:xfrm>
            <a:off x="3709290" y="4631130"/>
            <a:ext cx="1601932" cy="276999"/>
          </a:xfrm>
          <a:prstGeom prst="rect">
            <a:avLst/>
          </a:prstGeom>
          <a:noFill/>
        </p:spPr>
        <p:txBody>
          <a:bodyPr wrap="square" rtlCol="0">
            <a:spAutoFit/>
          </a:bodyPr>
          <a:lstStyle/>
          <a:p>
            <a:r>
              <a:rPr lang="nb-NO" sz="1200" dirty="0"/>
              <a:t>attenuation</a:t>
            </a:r>
            <a:endParaRPr lang="en-NO" sz="1200"/>
          </a:p>
        </p:txBody>
      </p:sp>
      <p:cxnSp>
        <p:nvCxnSpPr>
          <p:cNvPr id="90" name="Straight Connector 89">
            <a:extLst>
              <a:ext uri="{FF2B5EF4-FFF2-40B4-BE49-F238E27FC236}">
                <a16:creationId xmlns:a16="http://schemas.microsoft.com/office/drawing/2014/main" id="{CE7E44D3-7CF5-6E43-B8D6-C6CD7535CA6E}"/>
              </a:ext>
            </a:extLst>
          </p:cNvPr>
          <p:cNvCxnSpPr>
            <a:cxnSpLocks/>
          </p:cNvCxnSpPr>
          <p:nvPr/>
        </p:nvCxnSpPr>
        <p:spPr>
          <a:xfrm>
            <a:off x="2394661" y="3444487"/>
            <a:ext cx="1" cy="642926"/>
          </a:xfrm>
          <a:prstGeom prst="line">
            <a:avLst/>
          </a:prstGeom>
          <a:ln w="25400"/>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8B719606-E976-8548-A231-8BCF4D04A654}"/>
              </a:ext>
            </a:extLst>
          </p:cNvPr>
          <p:cNvSpPr txBox="1"/>
          <p:nvPr/>
        </p:nvSpPr>
        <p:spPr>
          <a:xfrm>
            <a:off x="1571702" y="3481461"/>
            <a:ext cx="1046792" cy="276999"/>
          </a:xfrm>
          <a:prstGeom prst="rect">
            <a:avLst/>
          </a:prstGeom>
          <a:noFill/>
        </p:spPr>
        <p:txBody>
          <a:bodyPr wrap="square" rtlCol="0">
            <a:spAutoFit/>
          </a:bodyPr>
          <a:lstStyle/>
          <a:p>
            <a:r>
              <a:rPr lang="nb-NO" sz="1200" dirty="0"/>
              <a:t>predicative</a:t>
            </a:r>
            <a:endParaRPr lang="en-NO" sz="1200"/>
          </a:p>
        </p:txBody>
      </p:sp>
      <p:cxnSp>
        <p:nvCxnSpPr>
          <p:cNvPr id="92" name="Straight Arrow Connector 91">
            <a:extLst>
              <a:ext uri="{FF2B5EF4-FFF2-40B4-BE49-F238E27FC236}">
                <a16:creationId xmlns:a16="http://schemas.microsoft.com/office/drawing/2014/main" id="{001F80AE-C9C7-3244-B919-38E8FD116390}"/>
              </a:ext>
            </a:extLst>
          </p:cNvPr>
          <p:cNvCxnSpPr>
            <a:cxnSpLocks/>
          </p:cNvCxnSpPr>
          <p:nvPr/>
        </p:nvCxnSpPr>
        <p:spPr>
          <a:xfrm>
            <a:off x="2908697" y="3444487"/>
            <a:ext cx="0" cy="6543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3E31320-8F3E-0F4E-B0CB-ADECDF8C0F54}"/>
              </a:ext>
            </a:extLst>
          </p:cNvPr>
          <p:cNvSpPr txBox="1"/>
          <p:nvPr/>
        </p:nvSpPr>
        <p:spPr>
          <a:xfrm>
            <a:off x="2908697" y="3589175"/>
            <a:ext cx="1586793" cy="276999"/>
          </a:xfrm>
          <a:prstGeom prst="rect">
            <a:avLst/>
          </a:prstGeom>
          <a:noFill/>
        </p:spPr>
        <p:txBody>
          <a:bodyPr wrap="square" rtlCol="0">
            <a:spAutoFit/>
          </a:bodyPr>
          <a:lstStyle/>
          <a:p>
            <a:r>
              <a:rPr lang="nb-NO" sz="1200" dirty="0"/>
              <a:t>continuative</a:t>
            </a:r>
            <a:endParaRPr lang="en-NO" sz="1200"/>
          </a:p>
        </p:txBody>
      </p:sp>
      <p:cxnSp>
        <p:nvCxnSpPr>
          <p:cNvPr id="100" name="Straight Arrow Connector 99">
            <a:extLst>
              <a:ext uri="{FF2B5EF4-FFF2-40B4-BE49-F238E27FC236}">
                <a16:creationId xmlns:a16="http://schemas.microsoft.com/office/drawing/2014/main" id="{E2ED45B3-8235-FA40-B83D-270BB74AD378}"/>
              </a:ext>
            </a:extLst>
          </p:cNvPr>
          <p:cNvCxnSpPr>
            <a:cxnSpLocks/>
          </p:cNvCxnSpPr>
          <p:nvPr/>
        </p:nvCxnSpPr>
        <p:spPr>
          <a:xfrm flipV="1">
            <a:off x="6679095" y="4385152"/>
            <a:ext cx="1725681" cy="1199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29406E4D-41FB-8B46-9FB2-CC4C9E7000B4}"/>
              </a:ext>
            </a:extLst>
          </p:cNvPr>
          <p:cNvSpPr txBox="1"/>
          <p:nvPr/>
        </p:nvSpPr>
        <p:spPr>
          <a:xfrm>
            <a:off x="7405947" y="4121453"/>
            <a:ext cx="1106919" cy="276999"/>
          </a:xfrm>
          <a:prstGeom prst="rect">
            <a:avLst/>
          </a:prstGeom>
          <a:noFill/>
        </p:spPr>
        <p:txBody>
          <a:bodyPr wrap="square" rtlCol="0">
            <a:spAutoFit/>
          </a:bodyPr>
          <a:lstStyle/>
          <a:p>
            <a:r>
              <a:rPr lang="nb-NO" sz="1200" dirty="0"/>
              <a:t>aggression</a:t>
            </a:r>
            <a:endParaRPr lang="en-NO" sz="1200"/>
          </a:p>
        </p:txBody>
      </p:sp>
      <p:cxnSp>
        <p:nvCxnSpPr>
          <p:cNvPr id="108" name="Straight Connector 107">
            <a:extLst>
              <a:ext uri="{FF2B5EF4-FFF2-40B4-BE49-F238E27FC236}">
                <a16:creationId xmlns:a16="http://schemas.microsoft.com/office/drawing/2014/main" id="{1E3B6080-79C2-A149-8811-DEBA976BD8EA}"/>
              </a:ext>
            </a:extLst>
          </p:cNvPr>
          <p:cNvCxnSpPr>
            <a:cxnSpLocks/>
          </p:cNvCxnSpPr>
          <p:nvPr/>
        </p:nvCxnSpPr>
        <p:spPr>
          <a:xfrm>
            <a:off x="6735417" y="4740586"/>
            <a:ext cx="1677338" cy="0"/>
          </a:xfrm>
          <a:prstGeom prst="line">
            <a:avLst/>
          </a:prstGeom>
          <a:ln w="25400">
            <a:prstDash val="dash"/>
          </a:ln>
        </p:spPr>
        <p:style>
          <a:lnRef idx="1">
            <a:schemeClr val="dk1"/>
          </a:lnRef>
          <a:fillRef idx="0">
            <a:schemeClr val="dk1"/>
          </a:fillRef>
          <a:effectRef idx="0">
            <a:schemeClr val="dk1"/>
          </a:effectRef>
          <a:fontRef idx="minor">
            <a:schemeClr val="tx1"/>
          </a:fontRef>
        </p:style>
      </p:cxnSp>
      <p:sp>
        <p:nvSpPr>
          <p:cNvPr id="109" name="TextBox 108">
            <a:extLst>
              <a:ext uri="{FF2B5EF4-FFF2-40B4-BE49-F238E27FC236}">
                <a16:creationId xmlns:a16="http://schemas.microsoft.com/office/drawing/2014/main" id="{59C16D79-961A-4748-BCE9-8ED2CFE5669C}"/>
              </a:ext>
            </a:extLst>
          </p:cNvPr>
          <p:cNvSpPr txBox="1"/>
          <p:nvPr/>
        </p:nvSpPr>
        <p:spPr>
          <a:xfrm>
            <a:off x="6997649" y="4752941"/>
            <a:ext cx="1056779" cy="461665"/>
          </a:xfrm>
          <a:prstGeom prst="rect">
            <a:avLst/>
          </a:prstGeom>
          <a:noFill/>
        </p:spPr>
        <p:txBody>
          <a:bodyPr wrap="square" rtlCol="0">
            <a:spAutoFit/>
          </a:bodyPr>
          <a:lstStyle/>
          <a:p>
            <a:r>
              <a:rPr lang="nb-NO" sz="1200" dirty="0"/>
              <a:t>imperative </a:t>
            </a:r>
          </a:p>
          <a:p>
            <a:r>
              <a:rPr lang="nb-NO" sz="1200" dirty="0"/>
              <a:t>option</a:t>
            </a:r>
            <a:endParaRPr lang="en-NO" sz="1200"/>
          </a:p>
        </p:txBody>
      </p:sp>
      <p:sp>
        <p:nvSpPr>
          <p:cNvPr id="114" name="Right Arrow 113">
            <a:extLst>
              <a:ext uri="{FF2B5EF4-FFF2-40B4-BE49-F238E27FC236}">
                <a16:creationId xmlns:a16="http://schemas.microsoft.com/office/drawing/2014/main" id="{BC13074E-AC73-B14D-B0A2-31DAB5804FA6}"/>
              </a:ext>
            </a:extLst>
          </p:cNvPr>
          <p:cNvSpPr/>
          <p:nvPr/>
        </p:nvSpPr>
        <p:spPr>
          <a:xfrm rot="16200000">
            <a:off x="6467165" y="321512"/>
            <a:ext cx="661994" cy="444265"/>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5" name="Right Arrow 114">
            <a:extLst>
              <a:ext uri="{FF2B5EF4-FFF2-40B4-BE49-F238E27FC236}">
                <a16:creationId xmlns:a16="http://schemas.microsoft.com/office/drawing/2014/main" id="{E7BAEDB9-AEB6-FD4E-80ED-B675DE369B30}"/>
              </a:ext>
            </a:extLst>
          </p:cNvPr>
          <p:cNvSpPr/>
          <p:nvPr/>
        </p:nvSpPr>
        <p:spPr>
          <a:xfrm>
            <a:off x="10516673" y="4505995"/>
            <a:ext cx="1234691" cy="444265"/>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6" name="Right Arrow 115">
            <a:extLst>
              <a:ext uri="{FF2B5EF4-FFF2-40B4-BE49-F238E27FC236}">
                <a16:creationId xmlns:a16="http://schemas.microsoft.com/office/drawing/2014/main" id="{E23A8104-F92D-EE49-A226-7A1C3F04E519}"/>
              </a:ext>
            </a:extLst>
          </p:cNvPr>
          <p:cNvSpPr/>
          <p:nvPr/>
        </p:nvSpPr>
        <p:spPr>
          <a:xfrm>
            <a:off x="10640681" y="2933776"/>
            <a:ext cx="842622" cy="444265"/>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7" name="Right Arrow 116">
            <a:extLst>
              <a:ext uri="{FF2B5EF4-FFF2-40B4-BE49-F238E27FC236}">
                <a16:creationId xmlns:a16="http://schemas.microsoft.com/office/drawing/2014/main" id="{D076A3C5-8217-EE45-8AC6-D4D30AA194C0}"/>
              </a:ext>
            </a:extLst>
          </p:cNvPr>
          <p:cNvSpPr/>
          <p:nvPr/>
        </p:nvSpPr>
        <p:spPr>
          <a:xfrm rot="10800000">
            <a:off x="642729" y="2910160"/>
            <a:ext cx="1068749" cy="444265"/>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0" name="Straight Arrow Connector 119">
            <a:extLst>
              <a:ext uri="{FF2B5EF4-FFF2-40B4-BE49-F238E27FC236}">
                <a16:creationId xmlns:a16="http://schemas.microsoft.com/office/drawing/2014/main" id="{6D9C3339-8FB2-8644-BCC2-A9EAC228704D}"/>
              </a:ext>
            </a:extLst>
          </p:cNvPr>
          <p:cNvCxnSpPr>
            <a:cxnSpLocks/>
          </p:cNvCxnSpPr>
          <p:nvPr/>
        </p:nvCxnSpPr>
        <p:spPr>
          <a:xfrm>
            <a:off x="9763166" y="3444487"/>
            <a:ext cx="15138" cy="7147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97F2392A-295A-B446-8C5D-292F840232FC}"/>
              </a:ext>
            </a:extLst>
          </p:cNvPr>
          <p:cNvSpPr txBox="1"/>
          <p:nvPr/>
        </p:nvSpPr>
        <p:spPr>
          <a:xfrm>
            <a:off x="9763166" y="3823195"/>
            <a:ext cx="1601932" cy="276999"/>
          </a:xfrm>
          <a:prstGeom prst="rect">
            <a:avLst/>
          </a:prstGeom>
          <a:noFill/>
        </p:spPr>
        <p:txBody>
          <a:bodyPr wrap="square" rtlCol="0">
            <a:spAutoFit/>
          </a:bodyPr>
          <a:lstStyle/>
          <a:p>
            <a:r>
              <a:rPr lang="nb-NO" sz="1200" dirty="0"/>
              <a:t>continuative</a:t>
            </a:r>
            <a:endParaRPr lang="en-NO" sz="1200"/>
          </a:p>
        </p:txBody>
      </p:sp>
      <p:cxnSp>
        <p:nvCxnSpPr>
          <p:cNvPr id="122" name="Straight Arrow Connector 121">
            <a:extLst>
              <a:ext uri="{FF2B5EF4-FFF2-40B4-BE49-F238E27FC236}">
                <a16:creationId xmlns:a16="http://schemas.microsoft.com/office/drawing/2014/main" id="{03755534-E114-9A48-AE94-8C1A32B42444}"/>
              </a:ext>
            </a:extLst>
          </p:cNvPr>
          <p:cNvCxnSpPr>
            <a:cxnSpLocks/>
            <a:stCxn id="13" idx="2"/>
            <a:endCxn id="12" idx="0"/>
          </p:cNvCxnSpPr>
          <p:nvPr/>
        </p:nvCxnSpPr>
        <p:spPr>
          <a:xfrm flipH="1">
            <a:off x="1793721" y="4918410"/>
            <a:ext cx="769900" cy="5313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5C4F3B50-59B5-9941-9F3A-2C123439FFCC}"/>
              </a:ext>
            </a:extLst>
          </p:cNvPr>
          <p:cNvSpPr txBox="1"/>
          <p:nvPr/>
        </p:nvSpPr>
        <p:spPr>
          <a:xfrm>
            <a:off x="2303318" y="5152211"/>
            <a:ext cx="1601932" cy="276999"/>
          </a:xfrm>
          <a:prstGeom prst="rect">
            <a:avLst/>
          </a:prstGeom>
          <a:noFill/>
        </p:spPr>
        <p:txBody>
          <a:bodyPr wrap="square" rtlCol="0">
            <a:spAutoFit/>
          </a:bodyPr>
          <a:lstStyle/>
          <a:p>
            <a:r>
              <a:rPr lang="nb-NO" sz="1200" dirty="0"/>
              <a:t>further attenuation</a:t>
            </a:r>
            <a:endParaRPr lang="en-NO" sz="1200"/>
          </a:p>
        </p:txBody>
      </p:sp>
      <p:cxnSp>
        <p:nvCxnSpPr>
          <p:cNvPr id="128" name="Straight Connector 127">
            <a:extLst>
              <a:ext uri="{FF2B5EF4-FFF2-40B4-BE49-F238E27FC236}">
                <a16:creationId xmlns:a16="http://schemas.microsoft.com/office/drawing/2014/main" id="{23B4963B-7E82-3441-A7C2-DF5EAB8F3319}"/>
              </a:ext>
            </a:extLst>
          </p:cNvPr>
          <p:cNvCxnSpPr>
            <a:cxnSpLocks/>
          </p:cNvCxnSpPr>
          <p:nvPr/>
        </p:nvCxnSpPr>
        <p:spPr>
          <a:xfrm flipH="1">
            <a:off x="5480736" y="5000462"/>
            <a:ext cx="5664" cy="573960"/>
          </a:xfrm>
          <a:prstGeom prst="line">
            <a:avLst/>
          </a:prstGeom>
          <a:ln w="25400"/>
        </p:spPr>
        <p:style>
          <a:lnRef idx="1">
            <a:schemeClr val="dk1"/>
          </a:lnRef>
          <a:fillRef idx="0">
            <a:schemeClr val="dk1"/>
          </a:fillRef>
          <a:effectRef idx="0">
            <a:schemeClr val="dk1"/>
          </a:effectRef>
          <a:fontRef idx="minor">
            <a:schemeClr val="tx1"/>
          </a:fontRef>
        </p:style>
      </p:cxnSp>
      <p:sp>
        <p:nvSpPr>
          <p:cNvPr id="129" name="TextBox 128">
            <a:extLst>
              <a:ext uri="{FF2B5EF4-FFF2-40B4-BE49-F238E27FC236}">
                <a16:creationId xmlns:a16="http://schemas.microsoft.com/office/drawing/2014/main" id="{4F28109A-AA39-B049-9819-3098088A64FF}"/>
              </a:ext>
            </a:extLst>
          </p:cNvPr>
          <p:cNvSpPr txBox="1"/>
          <p:nvPr/>
        </p:nvSpPr>
        <p:spPr>
          <a:xfrm>
            <a:off x="4663107" y="5253167"/>
            <a:ext cx="1056779" cy="276999"/>
          </a:xfrm>
          <a:prstGeom prst="rect">
            <a:avLst/>
          </a:prstGeom>
          <a:noFill/>
        </p:spPr>
        <p:txBody>
          <a:bodyPr wrap="square" rtlCol="0">
            <a:spAutoFit/>
          </a:bodyPr>
          <a:lstStyle/>
          <a:p>
            <a:r>
              <a:rPr lang="nb-NO" sz="1200" dirty="0"/>
              <a:t>imperative</a:t>
            </a:r>
            <a:endParaRPr lang="en-NO" sz="1200"/>
          </a:p>
        </p:txBody>
      </p:sp>
      <p:cxnSp>
        <p:nvCxnSpPr>
          <p:cNvPr id="132" name="Straight Arrow Connector 131">
            <a:extLst>
              <a:ext uri="{FF2B5EF4-FFF2-40B4-BE49-F238E27FC236}">
                <a16:creationId xmlns:a16="http://schemas.microsoft.com/office/drawing/2014/main" id="{8EDE0536-F5A1-6540-8ABF-7538F1CD1917}"/>
              </a:ext>
            </a:extLst>
          </p:cNvPr>
          <p:cNvCxnSpPr>
            <a:cxnSpLocks/>
          </p:cNvCxnSpPr>
          <p:nvPr/>
        </p:nvCxnSpPr>
        <p:spPr>
          <a:xfrm>
            <a:off x="5966291" y="5000462"/>
            <a:ext cx="0" cy="5739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5A8D50EC-5FA8-2E4C-8931-EB85AE8CA747}"/>
              </a:ext>
            </a:extLst>
          </p:cNvPr>
          <p:cNvSpPr txBox="1"/>
          <p:nvPr/>
        </p:nvSpPr>
        <p:spPr>
          <a:xfrm>
            <a:off x="5953154" y="5229663"/>
            <a:ext cx="1601932" cy="276999"/>
          </a:xfrm>
          <a:prstGeom prst="rect">
            <a:avLst/>
          </a:prstGeom>
          <a:noFill/>
        </p:spPr>
        <p:txBody>
          <a:bodyPr wrap="square" rtlCol="0">
            <a:spAutoFit/>
          </a:bodyPr>
          <a:lstStyle/>
          <a:p>
            <a:r>
              <a:rPr lang="nb-NO" sz="1200" dirty="0"/>
              <a:t>temporary</a:t>
            </a:r>
            <a:endParaRPr lang="en-NO" sz="1200"/>
          </a:p>
        </p:txBody>
      </p:sp>
      <p:cxnSp>
        <p:nvCxnSpPr>
          <p:cNvPr id="135" name="Straight Connector 134">
            <a:extLst>
              <a:ext uri="{FF2B5EF4-FFF2-40B4-BE49-F238E27FC236}">
                <a16:creationId xmlns:a16="http://schemas.microsoft.com/office/drawing/2014/main" id="{A8DBAD99-CDA2-0E44-B4C5-76FD711FAC05}"/>
              </a:ext>
            </a:extLst>
          </p:cNvPr>
          <p:cNvCxnSpPr>
            <a:cxnSpLocks/>
          </p:cNvCxnSpPr>
          <p:nvPr/>
        </p:nvCxnSpPr>
        <p:spPr>
          <a:xfrm flipV="1">
            <a:off x="6665388" y="4867155"/>
            <a:ext cx="1747367" cy="904280"/>
          </a:xfrm>
          <a:prstGeom prst="line">
            <a:avLst/>
          </a:prstGeom>
          <a:ln w="25400">
            <a:prstDash val="dash"/>
          </a:ln>
        </p:spPr>
        <p:style>
          <a:lnRef idx="1">
            <a:schemeClr val="dk1"/>
          </a:lnRef>
          <a:fillRef idx="0">
            <a:schemeClr val="dk1"/>
          </a:fillRef>
          <a:effectRef idx="0">
            <a:schemeClr val="dk1"/>
          </a:effectRef>
          <a:fontRef idx="minor">
            <a:schemeClr val="tx1"/>
          </a:fontRef>
        </p:style>
      </p:cxnSp>
      <p:sp>
        <p:nvSpPr>
          <p:cNvPr id="136" name="TextBox 135">
            <a:extLst>
              <a:ext uri="{FF2B5EF4-FFF2-40B4-BE49-F238E27FC236}">
                <a16:creationId xmlns:a16="http://schemas.microsoft.com/office/drawing/2014/main" id="{69DEDA90-97F6-4045-9F1F-74D41036DA0F}"/>
              </a:ext>
            </a:extLst>
          </p:cNvPr>
          <p:cNvSpPr txBox="1"/>
          <p:nvPr/>
        </p:nvSpPr>
        <p:spPr>
          <a:xfrm>
            <a:off x="7289065" y="5412482"/>
            <a:ext cx="1056779" cy="646331"/>
          </a:xfrm>
          <a:prstGeom prst="rect">
            <a:avLst/>
          </a:prstGeom>
          <a:noFill/>
        </p:spPr>
        <p:txBody>
          <a:bodyPr wrap="square" rtlCol="0">
            <a:spAutoFit/>
          </a:bodyPr>
          <a:lstStyle/>
          <a:p>
            <a:r>
              <a:rPr lang="nb-NO" sz="1200" dirty="0"/>
              <a:t>imperative </a:t>
            </a:r>
          </a:p>
          <a:p>
            <a:r>
              <a:rPr lang="nb-NO" sz="1200" dirty="0"/>
              <a:t>option, po- prefix option</a:t>
            </a:r>
            <a:endParaRPr lang="en-NO" sz="1200"/>
          </a:p>
        </p:txBody>
      </p:sp>
      <p:cxnSp>
        <p:nvCxnSpPr>
          <p:cNvPr id="138" name="Straight Connector 137">
            <a:extLst>
              <a:ext uri="{FF2B5EF4-FFF2-40B4-BE49-F238E27FC236}">
                <a16:creationId xmlns:a16="http://schemas.microsoft.com/office/drawing/2014/main" id="{17385033-D530-964D-8053-8E1E315EE8EE}"/>
              </a:ext>
            </a:extLst>
          </p:cNvPr>
          <p:cNvCxnSpPr>
            <a:cxnSpLocks/>
            <a:stCxn id="12" idx="3"/>
          </p:cNvCxnSpPr>
          <p:nvPr/>
        </p:nvCxnSpPr>
        <p:spPr>
          <a:xfrm>
            <a:off x="2944713" y="5865260"/>
            <a:ext cx="1802895" cy="0"/>
          </a:xfrm>
          <a:prstGeom prst="line">
            <a:avLst/>
          </a:prstGeom>
          <a:ln w="25400">
            <a:prstDash val="solid"/>
          </a:ln>
        </p:spPr>
        <p:style>
          <a:lnRef idx="1">
            <a:schemeClr val="dk1"/>
          </a:lnRef>
          <a:fillRef idx="0">
            <a:schemeClr val="dk1"/>
          </a:fillRef>
          <a:effectRef idx="0">
            <a:schemeClr val="dk1"/>
          </a:effectRef>
          <a:fontRef idx="minor">
            <a:schemeClr val="tx1"/>
          </a:fontRef>
        </p:style>
      </p:cxnSp>
      <p:sp>
        <p:nvSpPr>
          <p:cNvPr id="139" name="TextBox 138">
            <a:extLst>
              <a:ext uri="{FF2B5EF4-FFF2-40B4-BE49-F238E27FC236}">
                <a16:creationId xmlns:a16="http://schemas.microsoft.com/office/drawing/2014/main" id="{C04D2AAB-C668-F645-8664-32FE77A54742}"/>
              </a:ext>
            </a:extLst>
          </p:cNvPr>
          <p:cNvSpPr txBox="1"/>
          <p:nvPr/>
        </p:nvSpPr>
        <p:spPr>
          <a:xfrm>
            <a:off x="2991097" y="5858917"/>
            <a:ext cx="1056779" cy="276999"/>
          </a:xfrm>
          <a:prstGeom prst="rect">
            <a:avLst/>
          </a:prstGeom>
          <a:noFill/>
        </p:spPr>
        <p:txBody>
          <a:bodyPr wrap="square" rtlCol="0">
            <a:spAutoFit/>
          </a:bodyPr>
          <a:lstStyle/>
          <a:p>
            <a:r>
              <a:rPr lang="nb-NO" sz="1200" dirty="0"/>
              <a:t>po- prefix</a:t>
            </a:r>
            <a:endParaRPr lang="en-NO" sz="1200"/>
          </a:p>
        </p:txBody>
      </p:sp>
      <p:sp>
        <p:nvSpPr>
          <p:cNvPr id="65" name="Rounded Rectangle 64">
            <a:extLst>
              <a:ext uri="{FF2B5EF4-FFF2-40B4-BE49-F238E27FC236}">
                <a16:creationId xmlns:a16="http://schemas.microsoft.com/office/drawing/2014/main" id="{C9C1A301-840C-5B40-982D-3027FB662B9E}"/>
              </a:ext>
            </a:extLst>
          </p:cNvPr>
          <p:cNvSpPr/>
          <p:nvPr/>
        </p:nvSpPr>
        <p:spPr>
          <a:xfrm>
            <a:off x="8428313" y="5253167"/>
            <a:ext cx="2732378" cy="140208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000" dirty="0"/>
              <a:t>Network of Prohibitive constructions</a:t>
            </a:r>
            <a:endParaRPr lang="en-GB" sz="3000" dirty="0">
              <a:effectLst/>
            </a:endParaRPr>
          </a:p>
        </p:txBody>
      </p:sp>
      <p:sp>
        <p:nvSpPr>
          <p:cNvPr id="20" name="TextBox 19">
            <a:extLst>
              <a:ext uri="{FF2B5EF4-FFF2-40B4-BE49-F238E27FC236}">
                <a16:creationId xmlns:a16="http://schemas.microsoft.com/office/drawing/2014/main" id="{9CEE463C-889C-DC45-9E15-38C05C5D5603}"/>
              </a:ext>
            </a:extLst>
          </p:cNvPr>
          <p:cNvSpPr txBox="1"/>
          <p:nvPr/>
        </p:nvSpPr>
        <p:spPr>
          <a:xfrm>
            <a:off x="470022" y="275111"/>
            <a:ext cx="1353855" cy="307777"/>
          </a:xfrm>
          <a:prstGeom prst="rect">
            <a:avLst/>
          </a:prstGeom>
          <a:noFill/>
        </p:spPr>
        <p:txBody>
          <a:bodyPr wrap="square" rtlCol="0">
            <a:spAutoFit/>
          </a:bodyPr>
          <a:lstStyle/>
          <a:p>
            <a:r>
              <a:rPr lang="en-US" sz="1400" dirty="0"/>
              <a:t>Legend:</a:t>
            </a:r>
            <a:endParaRPr lang="ru-RU" sz="1400" dirty="0"/>
          </a:p>
        </p:txBody>
      </p:sp>
      <p:cxnSp>
        <p:nvCxnSpPr>
          <p:cNvPr id="23" name="Прямая со стрелкой 22">
            <a:extLst>
              <a:ext uri="{FF2B5EF4-FFF2-40B4-BE49-F238E27FC236}">
                <a16:creationId xmlns:a16="http://schemas.microsoft.com/office/drawing/2014/main" id="{CFB2C309-D2B3-B34B-9784-00AAC4E535D0}"/>
              </a:ext>
            </a:extLst>
          </p:cNvPr>
          <p:cNvCxnSpPr/>
          <p:nvPr/>
        </p:nvCxnSpPr>
        <p:spPr>
          <a:xfrm>
            <a:off x="612909" y="712108"/>
            <a:ext cx="51021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3189FDF2-CC6C-1C42-9CB3-07E950332F22}"/>
              </a:ext>
            </a:extLst>
          </p:cNvPr>
          <p:cNvCxnSpPr/>
          <p:nvPr/>
        </p:nvCxnSpPr>
        <p:spPr>
          <a:xfrm>
            <a:off x="642728" y="1210799"/>
            <a:ext cx="510211"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79" name="Right Arrow 116">
            <a:extLst>
              <a:ext uri="{FF2B5EF4-FFF2-40B4-BE49-F238E27FC236}">
                <a16:creationId xmlns:a16="http://schemas.microsoft.com/office/drawing/2014/main" id="{A0E7295F-64B5-6644-8B03-AB552EF581AA}"/>
              </a:ext>
            </a:extLst>
          </p:cNvPr>
          <p:cNvSpPr/>
          <p:nvPr/>
        </p:nvSpPr>
        <p:spPr>
          <a:xfrm>
            <a:off x="602895" y="1373900"/>
            <a:ext cx="589875" cy="179344"/>
          </a:xfrm>
          <a:prstGeom prst="righ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7" name="TextBox 26">
            <a:extLst>
              <a:ext uri="{FF2B5EF4-FFF2-40B4-BE49-F238E27FC236}">
                <a16:creationId xmlns:a16="http://schemas.microsoft.com/office/drawing/2014/main" id="{FB6928DA-F9E2-1B4E-90C0-A884C6267F6F}"/>
              </a:ext>
            </a:extLst>
          </p:cNvPr>
          <p:cNvSpPr txBox="1"/>
          <p:nvPr/>
        </p:nvSpPr>
        <p:spPr>
          <a:xfrm>
            <a:off x="1146949" y="576676"/>
            <a:ext cx="1589042" cy="261610"/>
          </a:xfrm>
          <a:prstGeom prst="rect">
            <a:avLst/>
          </a:prstGeom>
          <a:noFill/>
        </p:spPr>
        <p:txBody>
          <a:bodyPr wrap="square" rtlCol="0">
            <a:spAutoFit/>
          </a:bodyPr>
          <a:lstStyle/>
          <a:p>
            <a:r>
              <a:rPr lang="en-US" sz="1100" dirty="0"/>
              <a:t>semantic transitions</a:t>
            </a:r>
            <a:endParaRPr lang="ru-RU" sz="1100" dirty="0"/>
          </a:p>
        </p:txBody>
      </p:sp>
      <p:sp>
        <p:nvSpPr>
          <p:cNvPr id="80" name="TextBox 79">
            <a:extLst>
              <a:ext uri="{FF2B5EF4-FFF2-40B4-BE49-F238E27FC236}">
                <a16:creationId xmlns:a16="http://schemas.microsoft.com/office/drawing/2014/main" id="{0CD23839-2E19-684E-983F-C04BB2BC9A98}"/>
              </a:ext>
            </a:extLst>
          </p:cNvPr>
          <p:cNvSpPr txBox="1"/>
          <p:nvPr/>
        </p:nvSpPr>
        <p:spPr>
          <a:xfrm>
            <a:off x="1143162" y="1072300"/>
            <a:ext cx="1589042" cy="261610"/>
          </a:xfrm>
          <a:prstGeom prst="rect">
            <a:avLst/>
          </a:prstGeom>
          <a:noFill/>
        </p:spPr>
        <p:txBody>
          <a:bodyPr wrap="square" rtlCol="0">
            <a:spAutoFit/>
          </a:bodyPr>
          <a:lstStyle/>
          <a:p>
            <a:r>
              <a:rPr lang="en-US" sz="1100" dirty="0"/>
              <a:t>weaker relationships</a:t>
            </a:r>
            <a:endParaRPr lang="ru-RU" sz="1100" dirty="0"/>
          </a:p>
        </p:txBody>
      </p:sp>
      <p:sp>
        <p:nvSpPr>
          <p:cNvPr id="81" name="TextBox 80">
            <a:extLst>
              <a:ext uri="{FF2B5EF4-FFF2-40B4-BE49-F238E27FC236}">
                <a16:creationId xmlns:a16="http://schemas.microsoft.com/office/drawing/2014/main" id="{3D41F496-3C23-2B40-8227-4F9F57952C4B}"/>
              </a:ext>
            </a:extLst>
          </p:cNvPr>
          <p:cNvSpPr txBox="1"/>
          <p:nvPr/>
        </p:nvSpPr>
        <p:spPr>
          <a:xfrm>
            <a:off x="1146949" y="803313"/>
            <a:ext cx="1931568" cy="261610"/>
          </a:xfrm>
          <a:prstGeom prst="rect">
            <a:avLst/>
          </a:prstGeom>
          <a:noFill/>
        </p:spPr>
        <p:txBody>
          <a:bodyPr wrap="square" rtlCol="0">
            <a:spAutoFit/>
          </a:bodyPr>
          <a:lstStyle/>
          <a:p>
            <a:r>
              <a:rPr lang="en-US" sz="1100" dirty="0"/>
              <a:t>syntactic/formal similarities</a:t>
            </a:r>
            <a:endParaRPr lang="ru-RU" sz="1100" dirty="0"/>
          </a:p>
        </p:txBody>
      </p:sp>
      <p:sp>
        <p:nvSpPr>
          <p:cNvPr id="82" name="TextBox 81">
            <a:extLst>
              <a:ext uri="{FF2B5EF4-FFF2-40B4-BE49-F238E27FC236}">
                <a16:creationId xmlns:a16="http://schemas.microsoft.com/office/drawing/2014/main" id="{0D3362EE-FA9D-6A43-8FE9-0EA06EEA9028}"/>
              </a:ext>
            </a:extLst>
          </p:cNvPr>
          <p:cNvSpPr txBox="1"/>
          <p:nvPr/>
        </p:nvSpPr>
        <p:spPr>
          <a:xfrm>
            <a:off x="1153943" y="1295321"/>
            <a:ext cx="1589042" cy="430887"/>
          </a:xfrm>
          <a:prstGeom prst="rect">
            <a:avLst/>
          </a:prstGeom>
          <a:noFill/>
        </p:spPr>
        <p:txBody>
          <a:bodyPr wrap="square" rtlCol="0">
            <a:spAutoFit/>
          </a:bodyPr>
          <a:lstStyle/>
          <a:p>
            <a:r>
              <a:rPr lang="en-US" sz="1100" dirty="0"/>
              <a:t>overlap with other networks of cxns</a:t>
            </a:r>
            <a:endParaRPr lang="ru-RU" sz="1100" dirty="0"/>
          </a:p>
        </p:txBody>
      </p:sp>
      <p:cxnSp>
        <p:nvCxnSpPr>
          <p:cNvPr id="83" name="Прямая соединительная линия 82">
            <a:extLst>
              <a:ext uri="{FF2B5EF4-FFF2-40B4-BE49-F238E27FC236}">
                <a16:creationId xmlns:a16="http://schemas.microsoft.com/office/drawing/2014/main" id="{83032987-9C47-0B43-8B72-91BB52B4CD5E}"/>
              </a:ext>
            </a:extLst>
          </p:cNvPr>
          <p:cNvCxnSpPr/>
          <p:nvPr/>
        </p:nvCxnSpPr>
        <p:spPr>
          <a:xfrm>
            <a:off x="612909" y="954143"/>
            <a:ext cx="510211" cy="0"/>
          </a:xfrm>
          <a:prstGeom prst="line">
            <a:avLst/>
          </a:prstGeom>
          <a:ln w="19050"/>
        </p:spPr>
        <p:style>
          <a:lnRef idx="1">
            <a:schemeClr val="dk1"/>
          </a:lnRef>
          <a:fillRef idx="0">
            <a:schemeClr val="dk1"/>
          </a:fillRef>
          <a:effectRef idx="0">
            <a:schemeClr val="dk1"/>
          </a:effectRef>
          <a:fontRef idx="minor">
            <a:schemeClr val="tx1"/>
          </a:fontRef>
        </p:style>
      </p:cxnSp>
      <p:sp>
        <p:nvSpPr>
          <p:cNvPr id="28" name="Прямоугольник 27">
            <a:extLst>
              <a:ext uri="{FF2B5EF4-FFF2-40B4-BE49-F238E27FC236}">
                <a16:creationId xmlns:a16="http://schemas.microsoft.com/office/drawing/2014/main" id="{48D735D3-01C1-F447-924F-945ACA6E43A3}"/>
              </a:ext>
            </a:extLst>
          </p:cNvPr>
          <p:cNvSpPr/>
          <p:nvPr/>
        </p:nvSpPr>
        <p:spPr>
          <a:xfrm>
            <a:off x="520147" y="332888"/>
            <a:ext cx="2388550" cy="139332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p>
        </p:txBody>
      </p:sp>
      <p:sp>
        <p:nvSpPr>
          <p:cNvPr id="18" name="Slide Number Placeholder 17">
            <a:extLst>
              <a:ext uri="{FF2B5EF4-FFF2-40B4-BE49-F238E27FC236}">
                <a16:creationId xmlns:a16="http://schemas.microsoft.com/office/drawing/2014/main" id="{F2C7C023-DB7C-A549-9891-F1B235C20E6B}"/>
              </a:ext>
            </a:extLst>
          </p:cNvPr>
          <p:cNvSpPr>
            <a:spLocks noGrp="1"/>
          </p:cNvSpPr>
          <p:nvPr>
            <p:ph type="sldNum" sz="quarter" idx="12"/>
          </p:nvPr>
        </p:nvSpPr>
        <p:spPr/>
        <p:txBody>
          <a:bodyPr/>
          <a:lstStyle/>
          <a:p>
            <a:fld id="{6E77C5C6-3357-E145-B5C5-5B5168CE97B5}" type="slidenum">
              <a:rPr lang="en-NO" smtClean="0"/>
              <a:t>60</a:t>
            </a:fld>
            <a:endParaRPr lang="en-NO"/>
          </a:p>
        </p:txBody>
      </p:sp>
      <p:sp>
        <p:nvSpPr>
          <p:cNvPr id="85" name="Left Arrow 84">
            <a:extLst>
              <a:ext uri="{FF2B5EF4-FFF2-40B4-BE49-F238E27FC236}">
                <a16:creationId xmlns:a16="http://schemas.microsoft.com/office/drawing/2014/main" id="{0BC62041-0EDB-204E-8D43-8201A6BEA7AB}"/>
              </a:ext>
            </a:extLst>
          </p:cNvPr>
          <p:cNvSpPr/>
          <p:nvPr/>
        </p:nvSpPr>
        <p:spPr>
          <a:xfrm rot="20367993">
            <a:off x="6830568" y="3752320"/>
            <a:ext cx="1195028" cy="6328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dirty="0"/>
              <a:t>1247</a:t>
            </a:r>
          </a:p>
        </p:txBody>
      </p:sp>
    </p:spTree>
    <p:extLst>
      <p:ext uri="{BB962C8B-B14F-4D97-AF65-F5344CB8AC3E}">
        <p14:creationId xmlns:p14="http://schemas.microsoft.com/office/powerpoint/2010/main" val="2440443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FA63A-9247-4B4F-BCAA-EAB2C2EC9BAA}"/>
              </a:ext>
            </a:extLst>
          </p:cNvPr>
          <p:cNvSpPr>
            <a:spLocks noGrp="1"/>
          </p:cNvSpPr>
          <p:nvPr>
            <p:ph type="title"/>
          </p:nvPr>
        </p:nvSpPr>
        <p:spPr/>
        <p:txBody>
          <a:bodyPr/>
          <a:lstStyle/>
          <a:p>
            <a:r>
              <a:rPr lang="x-none"/>
              <a:t>General information about resource</a:t>
            </a:r>
          </a:p>
        </p:txBody>
      </p:sp>
      <p:sp>
        <p:nvSpPr>
          <p:cNvPr id="3" name="Content Placeholder 2">
            <a:extLst>
              <a:ext uri="{FF2B5EF4-FFF2-40B4-BE49-F238E27FC236}">
                <a16:creationId xmlns:a16="http://schemas.microsoft.com/office/drawing/2014/main" id="{B98AB5AD-C2AE-6542-86FD-491032EFB534}"/>
              </a:ext>
            </a:extLst>
          </p:cNvPr>
          <p:cNvSpPr>
            <a:spLocks noGrp="1"/>
          </p:cNvSpPr>
          <p:nvPr>
            <p:ph idx="1"/>
          </p:nvPr>
        </p:nvSpPr>
        <p:spPr/>
        <p:txBody>
          <a:bodyPr>
            <a:noAutofit/>
          </a:bodyPr>
          <a:lstStyle/>
          <a:p>
            <a:pPr>
              <a:lnSpc>
                <a:spcPct val="100000"/>
              </a:lnSpc>
            </a:pPr>
            <a:r>
              <a:rPr lang="en-US" sz="2400" b="1" dirty="0">
                <a:latin typeface="Calibri" panose="020F0502020204030204" pitchFamily="34" charset="0"/>
                <a:cs typeface="Calibri" panose="020F0502020204030204" pitchFamily="34" charset="0"/>
              </a:rPr>
              <a:t>The Russian Constructicon </a:t>
            </a:r>
            <a:r>
              <a:rPr lang="en-US" sz="2400" dirty="0">
                <a:latin typeface="Calibri" panose="020F0502020204030204" pitchFamily="34" charset="0"/>
                <a:cs typeface="Calibri" panose="020F0502020204030204" pitchFamily="34" charset="0"/>
              </a:rPr>
              <a:t>is a free open access electronic resource that offers a searchable database of Russian constructions</a:t>
            </a:r>
          </a:p>
          <a:p>
            <a:pPr>
              <a:lnSpc>
                <a:spcPct val="100000"/>
              </a:lnSpc>
            </a:pPr>
            <a:r>
              <a:rPr lang="en-US" sz="2400" b="1" dirty="0">
                <a:latin typeface="Calibri" panose="020F0502020204030204" pitchFamily="34" charset="0"/>
                <a:cs typeface="Calibri" panose="020F0502020204030204" pitchFamily="34" charset="0"/>
              </a:rPr>
              <a:t>Name: </a:t>
            </a:r>
            <a:r>
              <a:rPr lang="en-US" sz="2400" dirty="0">
                <a:latin typeface="Calibri" panose="020F0502020204030204" pitchFamily="34" charset="0"/>
                <a:cs typeface="Calibri" panose="020F0502020204030204" pitchFamily="34" charset="0"/>
              </a:rPr>
              <a:t>Constructicon means a structured inventory of constructions</a:t>
            </a:r>
          </a:p>
          <a:p>
            <a:pPr>
              <a:lnSpc>
                <a:spcPct val="100000"/>
              </a:lnSpc>
            </a:pPr>
            <a:r>
              <a:rPr lang="nb-NO" sz="2400" b="1" dirty="0">
                <a:latin typeface="Calibri" panose="020F0502020204030204" pitchFamily="34" charset="0"/>
                <a:cs typeface="Calibri" panose="020F0502020204030204" pitchFamily="34" charset="0"/>
              </a:rPr>
              <a:t>Content: </a:t>
            </a:r>
            <a:r>
              <a:rPr lang="x-none" sz="2400">
                <a:latin typeface="Calibri" panose="020F0502020204030204" pitchFamily="34" charset="0"/>
                <a:cs typeface="Calibri" panose="020F0502020204030204" pitchFamily="34" charset="0"/>
              </a:rPr>
              <a:t>2265 multi-word grammatical constructions &amp; descriptions of their properties &amp; corpus-based illustrations</a:t>
            </a:r>
            <a:endParaRPr lang="en-US" sz="2400" dirty="0">
              <a:latin typeface="Calibri" panose="020F0502020204030204" pitchFamily="34" charset="0"/>
              <a:cs typeface="Calibri" panose="020F0502020204030204" pitchFamily="34" charset="0"/>
            </a:endParaRPr>
          </a:p>
          <a:p>
            <a:pPr>
              <a:lnSpc>
                <a:spcPct val="100000"/>
              </a:lnSpc>
            </a:pPr>
            <a:r>
              <a:rPr lang="nb-NO" sz="2400" b="1" dirty="0">
                <a:latin typeface="Calibri" panose="020F0502020204030204" pitchFamily="34" charset="0"/>
                <a:cs typeface="Calibri" panose="020F0502020204030204" pitchFamily="34" charset="0"/>
              </a:rPr>
              <a:t>Target audience: </a:t>
            </a:r>
            <a:r>
              <a:rPr lang="nb-NO" sz="2400" dirty="0">
                <a:latin typeface="Calibri" panose="020F0502020204030204" pitchFamily="34" charset="0"/>
                <a:cs typeface="Calibri" panose="020F0502020204030204" pitchFamily="34" charset="0"/>
              </a:rPr>
              <a:t>students and teachers of Russian as a foreign language, researchers, specialists in </a:t>
            </a:r>
            <a:r>
              <a:rPr lang="en-US" sz="2400" dirty="0">
                <a:latin typeface="Calibri" panose="020F0502020204030204" pitchFamily="34" charset="0"/>
                <a:cs typeface="Calibri" panose="020F0502020204030204" pitchFamily="34" charset="0"/>
              </a:rPr>
              <a:t>natural language processing</a:t>
            </a:r>
            <a:endParaRPr lang="x-none" sz="2400">
              <a:latin typeface="Calibri" panose="020F0502020204030204" pitchFamily="34" charset="0"/>
              <a:cs typeface="Calibri" panose="020F0502020204030204" pitchFamily="34" charset="0"/>
            </a:endParaRPr>
          </a:p>
          <a:p>
            <a:pPr>
              <a:lnSpc>
                <a:spcPct val="100000"/>
              </a:lnSpc>
            </a:pPr>
            <a:r>
              <a:rPr lang="en-US" sz="2400" b="1" dirty="0">
                <a:latin typeface="Calibri" panose="020F0502020204030204" pitchFamily="34" charset="0"/>
                <a:cs typeface="Calibri" panose="020F0502020204030204" pitchFamily="34" charset="0"/>
              </a:rPr>
              <a:t>Time spent creating it: </a:t>
            </a:r>
            <a:r>
              <a:rPr lang="en-US" sz="2400" dirty="0">
                <a:latin typeface="Calibri" panose="020F0502020204030204" pitchFamily="34" charset="0"/>
                <a:cs typeface="Calibri" panose="020F0502020204030204" pitchFamily="34" charset="0"/>
              </a:rPr>
              <a:t>5 years, 2016 – 2020 (2021)</a:t>
            </a:r>
            <a:endParaRPr lang="x-none" sz="2400">
              <a:latin typeface="Calibri" panose="020F0502020204030204" pitchFamily="34" charset="0"/>
              <a:cs typeface="Calibri" panose="020F0502020204030204" pitchFamily="34" charset="0"/>
            </a:endParaRPr>
          </a:p>
          <a:p>
            <a:pPr>
              <a:lnSpc>
                <a:spcPct val="100000"/>
              </a:lnSpc>
            </a:pPr>
            <a:r>
              <a:rPr lang="en-US" sz="2400" b="1" dirty="0">
                <a:latin typeface="Calibri" panose="020F0502020204030204" pitchFamily="34" charset="0"/>
                <a:cs typeface="Calibri" panose="020F0502020204030204" pitchFamily="34" charset="0"/>
              </a:rPr>
              <a:t>User-friendly interface: </a:t>
            </a:r>
            <a:r>
              <a:rPr lang="en-US" sz="2400" u="sng"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https://constructicon.github.io/russian/</a:t>
            </a:r>
            <a:endParaRPr lang="en-US"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755097A-576E-1C4F-ACA8-D1463E9DC0B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9250" t="15875" r="8926" b="15850"/>
          <a:stretch/>
        </p:blipFill>
        <p:spPr>
          <a:xfrm>
            <a:off x="9964973" y="6140577"/>
            <a:ext cx="2227027" cy="704596"/>
          </a:xfrm>
          <a:prstGeom prst="rect">
            <a:avLst/>
          </a:prstGeom>
        </p:spPr>
      </p:pic>
    </p:spTree>
    <p:extLst>
      <p:ext uri="{BB962C8B-B14F-4D97-AF65-F5344CB8AC3E}">
        <p14:creationId xmlns:p14="http://schemas.microsoft.com/office/powerpoint/2010/main" val="274014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A77C-AA91-7240-ACA7-EECE9AE5E023}"/>
              </a:ext>
            </a:extLst>
          </p:cNvPr>
          <p:cNvSpPr>
            <a:spLocks noGrp="1"/>
          </p:cNvSpPr>
          <p:nvPr>
            <p:ph type="title"/>
          </p:nvPr>
        </p:nvSpPr>
        <p:spPr/>
        <p:txBody>
          <a:bodyPr>
            <a:normAutofit/>
          </a:bodyPr>
          <a:lstStyle/>
          <a:p>
            <a:r>
              <a:rPr lang="en-NO" sz="4800" dirty="0"/>
              <a:t>Challenges of rich inflectional morphology</a:t>
            </a:r>
            <a:endParaRPr lang="en-NO" dirty="0"/>
          </a:p>
        </p:txBody>
      </p:sp>
      <p:sp>
        <p:nvSpPr>
          <p:cNvPr id="3" name="Content Placeholder 2">
            <a:extLst>
              <a:ext uri="{FF2B5EF4-FFF2-40B4-BE49-F238E27FC236}">
                <a16:creationId xmlns:a16="http://schemas.microsoft.com/office/drawing/2014/main" id="{6E655576-6076-A94F-9FB3-9823630B01C9}"/>
              </a:ext>
            </a:extLst>
          </p:cNvPr>
          <p:cNvSpPr>
            <a:spLocks noGrp="1"/>
          </p:cNvSpPr>
          <p:nvPr>
            <p:ph idx="1"/>
          </p:nvPr>
        </p:nvSpPr>
        <p:spPr/>
        <p:txBody>
          <a:bodyPr>
            <a:normAutofit/>
          </a:bodyPr>
          <a:lstStyle/>
          <a:p>
            <a:r>
              <a:rPr lang="en-NO" sz="3200" dirty="0"/>
              <a:t>Most languages have </a:t>
            </a:r>
            <a:r>
              <a:rPr lang="en-GB" sz="3200" dirty="0"/>
              <a:t>rich inflectional morphology</a:t>
            </a:r>
          </a:p>
          <a:p>
            <a:r>
              <a:rPr lang="en-GB" sz="3200" dirty="0"/>
              <a:t>Rich inflectional morphology can involve huge numbers of forms</a:t>
            </a:r>
          </a:p>
          <a:p>
            <a:r>
              <a:rPr lang="en-GB" sz="3200" dirty="0"/>
              <a:t>Inflectional morphology can be complex</a:t>
            </a:r>
            <a:endParaRPr lang="en-NO" sz="3200" dirty="0"/>
          </a:p>
        </p:txBody>
      </p:sp>
    </p:spTree>
    <p:extLst>
      <p:ext uri="{BB962C8B-B14F-4D97-AF65-F5344CB8AC3E}">
        <p14:creationId xmlns:p14="http://schemas.microsoft.com/office/powerpoint/2010/main" val="3303580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B418-589F-E84D-90EC-FDC64CF906A1}"/>
              </a:ext>
            </a:extLst>
          </p:cNvPr>
          <p:cNvSpPr>
            <a:spLocks noGrp="1"/>
          </p:cNvSpPr>
          <p:nvPr>
            <p:ph type="title"/>
          </p:nvPr>
        </p:nvSpPr>
        <p:spPr/>
        <p:txBody>
          <a:bodyPr>
            <a:normAutofit/>
          </a:bodyPr>
          <a:lstStyle/>
          <a:p>
            <a:r>
              <a:rPr lang="en-NO" sz="3733" b="1" dirty="0"/>
              <a:t>Most languages have </a:t>
            </a:r>
            <a:r>
              <a:rPr lang="en-GB" sz="3733" b="1" dirty="0"/>
              <a:t>rich inflectional morphology:</a:t>
            </a:r>
            <a:br>
              <a:rPr lang="en-NO" sz="3733" b="1" dirty="0"/>
            </a:br>
            <a:r>
              <a:rPr lang="en-NO" sz="3733" b="1" dirty="0"/>
              <a:t>A sample from Europe</a:t>
            </a:r>
          </a:p>
        </p:txBody>
      </p:sp>
      <p:graphicFrame>
        <p:nvGraphicFramePr>
          <p:cNvPr id="4" name="Table 4">
            <a:extLst>
              <a:ext uri="{FF2B5EF4-FFF2-40B4-BE49-F238E27FC236}">
                <a16:creationId xmlns:a16="http://schemas.microsoft.com/office/drawing/2014/main" id="{C47555C2-27F8-1C4F-9AEB-240DED16FD18}"/>
              </a:ext>
            </a:extLst>
          </p:cNvPr>
          <p:cNvGraphicFramePr>
            <a:graphicFrameLocks noGrp="1"/>
          </p:cNvGraphicFramePr>
          <p:nvPr>
            <p:ph idx="1"/>
          </p:nvPr>
        </p:nvGraphicFramePr>
        <p:xfrm>
          <a:off x="651711" y="1875334"/>
          <a:ext cx="10888580" cy="4539905"/>
        </p:xfrm>
        <a:graphic>
          <a:graphicData uri="http://schemas.openxmlformats.org/drawingml/2006/table">
            <a:tbl>
              <a:tblPr firstRow="1" bandRow="1">
                <a:tableStyleId>{5C22544A-7EE6-4342-B048-85BDC9FD1C3A}</a:tableStyleId>
              </a:tblPr>
              <a:tblGrid>
                <a:gridCol w="1955801">
                  <a:extLst>
                    <a:ext uri="{9D8B030D-6E8A-4147-A177-3AD203B41FA5}">
                      <a16:colId xmlns:a16="http://schemas.microsoft.com/office/drawing/2014/main" val="3140960062"/>
                    </a:ext>
                  </a:extLst>
                </a:gridCol>
                <a:gridCol w="8932779">
                  <a:extLst>
                    <a:ext uri="{9D8B030D-6E8A-4147-A177-3AD203B41FA5}">
                      <a16:colId xmlns:a16="http://schemas.microsoft.com/office/drawing/2014/main" val="4111109007"/>
                    </a:ext>
                  </a:extLst>
                </a:gridCol>
              </a:tblGrid>
              <a:tr h="2286000">
                <a:tc>
                  <a:txBody>
                    <a:bodyPr/>
                    <a:lstStyle/>
                    <a:p>
                      <a:r>
                        <a:rPr lang="en-NO" sz="2400" dirty="0"/>
                        <a:t>HIGH</a:t>
                      </a:r>
                    </a:p>
                  </a:txBody>
                  <a:tcPr/>
                </a:tc>
                <a:tc>
                  <a:txBody>
                    <a:bodyPr/>
                    <a:lstStyle/>
                    <a:p>
                      <a:r>
                        <a:rPr lang="en-NO" sz="2400" dirty="0"/>
                        <a:t>Slavic: </a:t>
                      </a:r>
                      <a:r>
                        <a:rPr lang="en-NO" sz="2400" b="0" dirty="0"/>
                        <a:t>Bosnian, Croatian, Czech, Montenegran, Polish, Russian, Rusyn, Serbian, Slovak, Slovene, Sorbian</a:t>
                      </a:r>
                    </a:p>
                    <a:p>
                      <a:r>
                        <a:rPr lang="en-NO" sz="2400" dirty="0"/>
                        <a:t>Other Indoeuropean: </a:t>
                      </a:r>
                      <a:r>
                        <a:rPr lang="en-NO" sz="2400" b="0" dirty="0"/>
                        <a:t>Albanian, Greek, Irish, Latvian, Lithuanian, Romany, Scottish Gaelic, Welsh</a:t>
                      </a:r>
                    </a:p>
                    <a:p>
                      <a:r>
                        <a:rPr lang="en-NO" sz="2400" dirty="0"/>
                        <a:t>Uralic : </a:t>
                      </a:r>
                      <a:r>
                        <a:rPr lang="en-NO" sz="2400" b="0" dirty="0"/>
                        <a:t>Estonian, Finnish, Hungarian, Kven, Saami</a:t>
                      </a:r>
                    </a:p>
                    <a:p>
                      <a:r>
                        <a:rPr lang="en-NO" sz="2400" b="1" dirty="0"/>
                        <a:t>Other: </a:t>
                      </a:r>
                      <a:r>
                        <a:rPr lang="en-NO" sz="2400" b="0" dirty="0"/>
                        <a:t>Basque, Maltese, Turkish</a:t>
                      </a:r>
                    </a:p>
                  </a:txBody>
                  <a:tcPr/>
                </a:tc>
                <a:extLst>
                  <a:ext uri="{0D108BD9-81ED-4DB2-BD59-A6C34878D82A}">
                    <a16:rowId xmlns:a16="http://schemas.microsoft.com/office/drawing/2014/main" val="3432867471"/>
                  </a:ext>
                </a:extLst>
              </a:tr>
              <a:tr h="1188720">
                <a:tc>
                  <a:txBody>
                    <a:bodyPr/>
                    <a:lstStyle/>
                    <a:p>
                      <a:r>
                        <a:rPr lang="en-NO" sz="2400" b="1" dirty="0"/>
                        <a:t>MID</a:t>
                      </a:r>
                    </a:p>
                  </a:txBody>
                  <a:tcPr/>
                </a:tc>
                <a:tc>
                  <a:txBody>
                    <a:bodyPr/>
                    <a:lstStyle/>
                    <a:p>
                      <a:r>
                        <a:rPr lang="en-NO" sz="2400" b="1" dirty="0"/>
                        <a:t>Slavic: </a:t>
                      </a:r>
                      <a:r>
                        <a:rPr lang="en-NO" sz="2400" dirty="0"/>
                        <a:t>Bulgarian, Macedonian</a:t>
                      </a:r>
                    </a:p>
                    <a:p>
                      <a:pPr marL="0" marR="0" indent="0" algn="l" defTabSz="685800" rtl="0" eaLnBrk="1" fontAlgn="auto" latinLnBrk="0" hangingPunct="1">
                        <a:lnSpc>
                          <a:spcPct val="100000"/>
                        </a:lnSpc>
                        <a:spcBef>
                          <a:spcPts val="0"/>
                        </a:spcBef>
                        <a:spcAft>
                          <a:spcPts val="0"/>
                        </a:spcAft>
                        <a:buClrTx/>
                        <a:buSzTx/>
                        <a:buFontTx/>
                        <a:buNone/>
                        <a:tabLst/>
                        <a:defRPr/>
                      </a:pPr>
                      <a:r>
                        <a:rPr lang="en-NO" sz="2400" b="1" dirty="0"/>
                        <a:t>Other Indoeuropean: </a:t>
                      </a:r>
                      <a:r>
                        <a:rPr lang="en-NO" sz="2400" b="0" dirty="0"/>
                        <a:t>Catalan, French, German, Italian, Luxembourgish, Portuguese, Spanish, Yiddish</a:t>
                      </a:r>
                      <a:endParaRPr lang="en-NO" sz="2400" dirty="0"/>
                    </a:p>
                  </a:txBody>
                  <a:tcPr/>
                </a:tc>
                <a:extLst>
                  <a:ext uri="{0D108BD9-81ED-4DB2-BD59-A6C34878D82A}">
                    <a16:rowId xmlns:a16="http://schemas.microsoft.com/office/drawing/2014/main" val="2059144495"/>
                  </a:ext>
                </a:extLst>
              </a:tr>
              <a:tr h="1065185">
                <a:tc>
                  <a:txBody>
                    <a:bodyPr/>
                    <a:lstStyle/>
                    <a:p>
                      <a:r>
                        <a:rPr lang="en-NO" sz="2400" b="1" dirty="0"/>
                        <a:t>LOW</a:t>
                      </a:r>
                    </a:p>
                  </a:txBody>
                  <a:tcPr/>
                </a:tc>
                <a:tc>
                  <a:txBody>
                    <a:bodyPr/>
                    <a:lstStyle/>
                    <a:p>
                      <a:r>
                        <a:rPr lang="en-NO" sz="2400" b="1" dirty="0"/>
                        <a:t>Germanic språk: </a:t>
                      </a:r>
                      <a:r>
                        <a:rPr lang="en-NO" sz="2400" b="0" dirty="0"/>
                        <a:t>Danish, Dutch, English, Norwegian, Swedish</a:t>
                      </a:r>
                      <a:endParaRPr lang="en-NO" sz="2400" dirty="0"/>
                    </a:p>
                  </a:txBody>
                  <a:tcPr/>
                </a:tc>
                <a:extLst>
                  <a:ext uri="{0D108BD9-81ED-4DB2-BD59-A6C34878D82A}">
                    <a16:rowId xmlns:a16="http://schemas.microsoft.com/office/drawing/2014/main" val="3931559190"/>
                  </a:ext>
                </a:extLst>
              </a:tr>
            </a:tbl>
          </a:graphicData>
        </a:graphic>
      </p:graphicFrame>
    </p:spTree>
    <p:extLst>
      <p:ext uri="{BB962C8B-B14F-4D97-AF65-F5344CB8AC3E}">
        <p14:creationId xmlns:p14="http://schemas.microsoft.com/office/powerpoint/2010/main" val="1095169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60351-4B94-8742-8599-417B4531A90B}"/>
              </a:ext>
            </a:extLst>
          </p:cNvPr>
          <p:cNvSpPr>
            <a:spLocks noGrp="1"/>
          </p:cNvSpPr>
          <p:nvPr>
            <p:ph type="title"/>
          </p:nvPr>
        </p:nvSpPr>
        <p:spPr/>
        <p:txBody>
          <a:bodyPr>
            <a:normAutofit fontScale="90000"/>
          </a:bodyPr>
          <a:lstStyle/>
          <a:p>
            <a:r>
              <a:rPr lang="en-GB" sz="4800" dirty="0"/>
              <a:t>Rich inflectional morphology can involve huge numbers of forms</a:t>
            </a:r>
            <a:endParaRPr lang="en-NO" dirty="0"/>
          </a:p>
        </p:txBody>
      </p:sp>
      <p:pic>
        <p:nvPicPr>
          <p:cNvPr id="8" name="Content Placeholder 7" descr="Table&#10;&#10;Description automatically generated">
            <a:extLst>
              <a:ext uri="{FF2B5EF4-FFF2-40B4-BE49-F238E27FC236}">
                <a16:creationId xmlns:a16="http://schemas.microsoft.com/office/drawing/2014/main" id="{100B71B7-BD06-A048-8489-7C729FD68FF0}"/>
              </a:ext>
            </a:extLst>
          </p:cNvPr>
          <p:cNvPicPr>
            <a:picLocks noGrp="1" noChangeAspect="1"/>
          </p:cNvPicPr>
          <p:nvPr>
            <p:ph idx="1"/>
          </p:nvPr>
        </p:nvPicPr>
        <p:blipFill>
          <a:blip r:embed="rId2"/>
          <a:stretch>
            <a:fillRect/>
          </a:stretch>
        </p:blipFill>
        <p:spPr>
          <a:xfrm>
            <a:off x="47201" y="1649402"/>
            <a:ext cx="12108588" cy="2886269"/>
          </a:xfrm>
        </p:spPr>
      </p:pic>
      <p:sp>
        <p:nvSpPr>
          <p:cNvPr id="9" name="TextBox 8">
            <a:extLst>
              <a:ext uri="{FF2B5EF4-FFF2-40B4-BE49-F238E27FC236}">
                <a16:creationId xmlns:a16="http://schemas.microsoft.com/office/drawing/2014/main" id="{13D13E32-67E4-B442-9BAF-98D525044E0D}"/>
              </a:ext>
            </a:extLst>
          </p:cNvPr>
          <p:cNvSpPr txBox="1"/>
          <p:nvPr/>
        </p:nvSpPr>
        <p:spPr>
          <a:xfrm>
            <a:off x="283676" y="5384879"/>
            <a:ext cx="11624649" cy="1077218"/>
          </a:xfrm>
          <a:prstGeom prst="rect">
            <a:avLst/>
          </a:prstGeom>
          <a:noFill/>
        </p:spPr>
        <p:txBody>
          <a:bodyPr wrap="square" rtlCol="0">
            <a:spAutoFit/>
          </a:bodyPr>
          <a:lstStyle/>
          <a:p>
            <a:r>
              <a:rPr lang="en-NO" sz="3200" dirty="0"/>
              <a:t>In a language with rich inflectional morphology, even a small basic vocabulary can entail </a:t>
            </a:r>
            <a:r>
              <a:rPr lang="en-NO" sz="3200" b="1" dirty="0"/>
              <a:t>hundreds of thousands of paradigm forms. </a:t>
            </a:r>
          </a:p>
        </p:txBody>
      </p:sp>
      <p:sp>
        <p:nvSpPr>
          <p:cNvPr id="10" name="TextBox 9">
            <a:extLst>
              <a:ext uri="{FF2B5EF4-FFF2-40B4-BE49-F238E27FC236}">
                <a16:creationId xmlns:a16="http://schemas.microsoft.com/office/drawing/2014/main" id="{982A29F8-3C19-F443-81B7-9A0B0E8EBC68}"/>
              </a:ext>
            </a:extLst>
          </p:cNvPr>
          <p:cNvSpPr txBox="1"/>
          <p:nvPr/>
        </p:nvSpPr>
        <p:spPr>
          <a:xfrm>
            <a:off x="0" y="4535672"/>
            <a:ext cx="5535105" cy="461665"/>
          </a:xfrm>
          <a:prstGeom prst="rect">
            <a:avLst/>
          </a:prstGeom>
          <a:noFill/>
        </p:spPr>
        <p:txBody>
          <a:bodyPr wrap="none" rtlCol="0">
            <a:spAutoFit/>
          </a:bodyPr>
          <a:lstStyle/>
          <a:p>
            <a:r>
              <a:rPr lang="en-NO" sz="2400" dirty="0"/>
              <a:t>Inflectional morphology in a Czech proverb</a:t>
            </a:r>
          </a:p>
        </p:txBody>
      </p:sp>
    </p:spTree>
    <p:extLst>
      <p:ext uri="{BB962C8B-B14F-4D97-AF65-F5344CB8AC3E}">
        <p14:creationId xmlns:p14="http://schemas.microsoft.com/office/powerpoint/2010/main" val="824218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3254</Words>
  <Application>Microsoft Macintosh PowerPoint</Application>
  <PresentationFormat>Widescreen</PresentationFormat>
  <Paragraphs>747</Paragraphs>
  <Slides>61</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Calibri Light</vt:lpstr>
      <vt:lpstr>Cambria</vt:lpstr>
      <vt:lpstr>Open Sans Light</vt:lpstr>
      <vt:lpstr>Office Theme</vt:lpstr>
      <vt:lpstr>Taking inflection out of the paradigm box:  the intersection of inflected forms and constructions</vt:lpstr>
      <vt:lpstr>Overview</vt:lpstr>
      <vt:lpstr>PowerPoint Presentation</vt:lpstr>
      <vt:lpstr>Members of the  SMARTool and  Constructicon teams</vt:lpstr>
      <vt:lpstr>Strategic Mastery of Russian Tool</vt:lpstr>
      <vt:lpstr>Strategic targeting of rich inflectional morphology for linguistic analysis and L2 acquisition</vt:lpstr>
      <vt:lpstr>Challenges of rich inflectional morphology</vt:lpstr>
      <vt:lpstr>Most languages have rich inflectional morphology: A sample from Europe</vt:lpstr>
      <vt:lpstr>Rich inflectional morphology can involve huge numbers of forms</vt:lpstr>
      <vt:lpstr>PowerPoint Presentation</vt:lpstr>
      <vt:lpstr> Inflectional morphology can be complex </vt:lpstr>
      <vt:lpstr>North Saami example</vt:lpstr>
      <vt:lpstr>PowerPoint Presentation</vt:lpstr>
      <vt:lpstr>PowerPoint Presentation</vt:lpstr>
      <vt:lpstr>Language Exposure as a Big Corpus</vt:lpstr>
      <vt:lpstr>What this means for words</vt:lpstr>
      <vt:lpstr>Full paradigms</vt:lpstr>
      <vt:lpstr>Paradigm forms attested in 1M words</vt:lpstr>
      <vt:lpstr>Full paradigms</vt:lpstr>
      <vt:lpstr>Paradigm forms attested in 1M words</vt:lpstr>
      <vt:lpstr>Paradigm Cell Filling Problem  (Ackerman et al. 2009) </vt:lpstr>
      <vt:lpstr>A data-based model of rich morphology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machine-learning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Machine-learning experiment: Summary</vt:lpstr>
      <vt:lpstr>How Can We Escape From  Overstuffed Paradigms?</vt:lpstr>
      <vt:lpstr>The SMARTool:</vt:lpstr>
      <vt:lpstr>Vocabulary Selection from 5 Textbooks and Лексический минимум; Balanced for Nouns, Verbs, Adjs (RNC ratio)</vt:lpstr>
      <vt:lpstr>Typical Contexts Illustrated by Examples</vt:lpstr>
      <vt:lpstr>PowerPoint Presentation</vt:lpstr>
      <vt:lpstr>The Russian Constructicon</vt:lpstr>
      <vt:lpstr>What is a construction?</vt:lpstr>
      <vt:lpstr>“It’s constructions all the way down”  (Goldberg 2006: 18)</vt:lpstr>
      <vt:lpstr>Examples of  Russian constructions</vt:lpstr>
      <vt:lpstr>Filling in the gaps</vt:lpstr>
      <vt:lpstr>What is a constructicon?</vt:lpstr>
      <vt:lpstr>Why build a constructicon?</vt:lpstr>
      <vt:lpstr>How to build a constructicon: Classification of constructions</vt:lpstr>
      <vt:lpstr>Constructionalization as grammaticalization</vt:lpstr>
      <vt:lpstr>PowerPoint Presentation</vt:lpstr>
      <vt:lpstr>PowerPoint Presentation</vt:lpstr>
      <vt:lpstr>PowerPoint Presentation</vt:lpstr>
      <vt:lpstr>General information about resource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inflection out of the paradigm box:  the intersection of inflected forms and constructions</dc:title>
  <dc:creator>Laura A Janda</dc:creator>
  <cp:lastModifiedBy>Laura A Janda</cp:lastModifiedBy>
  <cp:revision>3</cp:revision>
  <cp:lastPrinted>2021-09-20T09:52:06Z</cp:lastPrinted>
  <dcterms:created xsi:type="dcterms:W3CDTF">2021-09-20T06:53:42Z</dcterms:created>
  <dcterms:modified xsi:type="dcterms:W3CDTF">2021-09-20T09:53:08Z</dcterms:modified>
</cp:coreProperties>
</file>